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Lst>
  <p:notesMasterIdLst>
    <p:notesMasterId r:id="rId24"/>
  </p:notesMasterIdLst>
  <p:handoutMasterIdLst>
    <p:handoutMasterId r:id="rId25"/>
  </p:handoutMasterIdLst>
  <p:sldIdLst>
    <p:sldId id="266" r:id="rId2"/>
    <p:sldId id="265" r:id="rId3"/>
    <p:sldId id="278" r:id="rId4"/>
    <p:sldId id="279" r:id="rId5"/>
    <p:sldId id="280" r:id="rId6"/>
    <p:sldId id="281" r:id="rId7"/>
    <p:sldId id="282" r:id="rId8"/>
    <p:sldId id="267" r:id="rId9"/>
    <p:sldId id="283" r:id="rId10"/>
    <p:sldId id="268" r:id="rId11"/>
    <p:sldId id="270" r:id="rId12"/>
    <p:sldId id="284" r:id="rId13"/>
    <p:sldId id="269" r:id="rId14"/>
    <p:sldId id="275" r:id="rId15"/>
    <p:sldId id="276" r:id="rId16"/>
    <p:sldId id="277" r:id="rId17"/>
    <p:sldId id="271" r:id="rId18"/>
    <p:sldId id="272" r:id="rId19"/>
    <p:sldId id="273" r:id="rId20"/>
    <p:sldId id="274" r:id="rId21"/>
    <p:sldId id="285" r:id="rId22"/>
    <p:sldId id="261" r:id="rId23"/>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35" autoAdjust="0"/>
    <p:restoredTop sz="85308" autoAdjust="0"/>
  </p:normalViewPr>
  <p:slideViewPr>
    <p:cSldViewPr snapToGrid="0">
      <p:cViewPr varScale="1">
        <p:scale>
          <a:sx n="143" d="100"/>
          <a:sy n="143" d="100"/>
        </p:scale>
        <p:origin x="360" y="848"/>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BFD552-5337-324B-81D6-5941047CD46F}" type="doc">
      <dgm:prSet loTypeId="urn:microsoft.com/office/officeart/2005/8/layout/chevron1" loCatId="" qsTypeId="urn:microsoft.com/office/officeart/2005/8/quickstyle/simple4" qsCatId="simple" csTypeId="urn:microsoft.com/office/officeart/2005/8/colors/accent1_2" csCatId="accent1" phldr="1"/>
      <dgm:spPr/>
    </dgm:pt>
    <dgm:pt modelId="{B8F0C15B-FB70-9249-B471-9A6B1BA54798}">
      <dgm:prSet phldrT="[Text]"/>
      <dgm:spPr/>
      <dgm:t>
        <a:bodyPr/>
        <a:lstStyle/>
        <a:p>
          <a:r>
            <a:rPr lang="en-US" dirty="0"/>
            <a:t>Splunk Add-On for AWS</a:t>
          </a:r>
        </a:p>
      </dgm:t>
    </dgm:pt>
    <dgm:pt modelId="{8B62F325-98ED-A840-BEC5-A79E862D91E0}" type="parTrans" cxnId="{01C01C45-8E94-5F4D-B03B-CBB36D598C62}">
      <dgm:prSet/>
      <dgm:spPr/>
      <dgm:t>
        <a:bodyPr/>
        <a:lstStyle/>
        <a:p>
          <a:endParaRPr lang="en-US"/>
        </a:p>
      </dgm:t>
    </dgm:pt>
    <dgm:pt modelId="{2CE4B167-3050-9147-BBEC-4A828BC4B09F}" type="sibTrans" cxnId="{01C01C45-8E94-5F4D-B03B-CBB36D598C62}">
      <dgm:prSet/>
      <dgm:spPr/>
      <dgm:t>
        <a:bodyPr/>
        <a:lstStyle/>
        <a:p>
          <a:endParaRPr lang="en-US"/>
        </a:p>
      </dgm:t>
    </dgm:pt>
    <dgm:pt modelId="{B98CA9AD-8371-4F4D-BDC3-2A25064ECE8D}">
      <dgm:prSet phldrT="[Text]"/>
      <dgm:spPr/>
      <dgm:t>
        <a:bodyPr/>
        <a:lstStyle/>
        <a:p>
          <a:r>
            <a:rPr lang="en-US" dirty="0"/>
            <a:t>Configuration</a:t>
          </a:r>
        </a:p>
      </dgm:t>
    </dgm:pt>
    <dgm:pt modelId="{9735C8A1-BA45-FE48-8931-08A4FDEAE83C}" type="parTrans" cxnId="{D006308A-34E6-094C-9A70-849793AD61D0}">
      <dgm:prSet/>
      <dgm:spPr/>
      <dgm:t>
        <a:bodyPr/>
        <a:lstStyle/>
        <a:p>
          <a:endParaRPr lang="en-US"/>
        </a:p>
      </dgm:t>
    </dgm:pt>
    <dgm:pt modelId="{709D7042-5E4F-874C-83D6-1131F9208669}" type="sibTrans" cxnId="{D006308A-34E6-094C-9A70-849793AD61D0}">
      <dgm:prSet/>
      <dgm:spPr/>
      <dgm:t>
        <a:bodyPr/>
        <a:lstStyle/>
        <a:p>
          <a:endParaRPr lang="en-US"/>
        </a:p>
      </dgm:t>
    </dgm:pt>
    <dgm:pt modelId="{2EBD70F3-B77D-6F4F-B288-EE7580E12076}">
      <dgm:prSet phldrT="[Text]"/>
      <dgm:spPr/>
      <dgm:t>
        <a:bodyPr/>
        <a:lstStyle/>
        <a:p>
          <a:r>
            <a:rPr lang="en-US" dirty="0"/>
            <a:t>Logging</a:t>
          </a:r>
        </a:p>
      </dgm:t>
    </dgm:pt>
    <dgm:pt modelId="{815343FC-FD4A-4740-A802-FCC3A16A127A}" type="parTrans" cxnId="{F9DA0348-A8CC-9F42-A41C-9CD2C82E9361}">
      <dgm:prSet/>
      <dgm:spPr/>
      <dgm:t>
        <a:bodyPr/>
        <a:lstStyle/>
        <a:p>
          <a:endParaRPr lang="en-US"/>
        </a:p>
      </dgm:t>
    </dgm:pt>
    <dgm:pt modelId="{E7079DC7-F0A8-7746-A613-28AE069A6EF7}" type="sibTrans" cxnId="{F9DA0348-A8CC-9F42-A41C-9CD2C82E9361}">
      <dgm:prSet/>
      <dgm:spPr/>
      <dgm:t>
        <a:bodyPr/>
        <a:lstStyle/>
        <a:p>
          <a:endParaRPr lang="en-US"/>
        </a:p>
      </dgm:t>
    </dgm:pt>
    <dgm:pt modelId="{26D9960F-FDCB-9247-B222-21148833AE34}">
      <dgm:prSet/>
      <dgm:spPr/>
      <dgm:t>
        <a:bodyPr/>
        <a:lstStyle/>
        <a:p>
          <a:r>
            <a:rPr lang="en-US" dirty="0"/>
            <a:t>Set to DEBUG</a:t>
          </a:r>
        </a:p>
      </dgm:t>
    </dgm:pt>
    <dgm:pt modelId="{87A66806-9562-F249-B2A5-D03F69C59949}" type="parTrans" cxnId="{0700EB7E-F90D-F94B-8BA9-1252818107FC}">
      <dgm:prSet/>
      <dgm:spPr/>
      <dgm:t>
        <a:bodyPr/>
        <a:lstStyle/>
        <a:p>
          <a:endParaRPr lang="en-US"/>
        </a:p>
      </dgm:t>
    </dgm:pt>
    <dgm:pt modelId="{9F67B3B2-709E-3D4B-842E-80165D4E4E46}" type="sibTrans" cxnId="{0700EB7E-F90D-F94B-8BA9-1252818107FC}">
      <dgm:prSet/>
      <dgm:spPr/>
      <dgm:t>
        <a:bodyPr/>
        <a:lstStyle/>
        <a:p>
          <a:endParaRPr lang="en-US"/>
        </a:p>
      </dgm:t>
    </dgm:pt>
    <dgm:pt modelId="{A46CE08A-C88C-DE49-9051-23F7068D5388}" type="pres">
      <dgm:prSet presAssocID="{ECBFD552-5337-324B-81D6-5941047CD46F}" presName="Name0" presStyleCnt="0">
        <dgm:presLayoutVars>
          <dgm:dir/>
          <dgm:animLvl val="lvl"/>
          <dgm:resizeHandles val="exact"/>
        </dgm:presLayoutVars>
      </dgm:prSet>
      <dgm:spPr/>
    </dgm:pt>
    <dgm:pt modelId="{7EEF6ECC-8162-2F47-9502-A796609BA65C}" type="pres">
      <dgm:prSet presAssocID="{B8F0C15B-FB70-9249-B471-9A6B1BA54798}" presName="parTxOnly" presStyleLbl="node1" presStyleIdx="0" presStyleCnt="4">
        <dgm:presLayoutVars>
          <dgm:chMax val="0"/>
          <dgm:chPref val="0"/>
          <dgm:bulletEnabled val="1"/>
        </dgm:presLayoutVars>
      </dgm:prSet>
      <dgm:spPr/>
      <dgm:t>
        <a:bodyPr/>
        <a:lstStyle/>
        <a:p>
          <a:endParaRPr lang="en-US"/>
        </a:p>
      </dgm:t>
    </dgm:pt>
    <dgm:pt modelId="{4E733E00-4233-384C-9661-EC759EFADE0A}" type="pres">
      <dgm:prSet presAssocID="{2CE4B167-3050-9147-BBEC-4A828BC4B09F}" presName="parTxOnlySpace" presStyleCnt="0"/>
      <dgm:spPr/>
    </dgm:pt>
    <dgm:pt modelId="{B4379020-D5CE-1D48-84EA-9138E4DDACAB}" type="pres">
      <dgm:prSet presAssocID="{B98CA9AD-8371-4F4D-BDC3-2A25064ECE8D}" presName="parTxOnly" presStyleLbl="node1" presStyleIdx="1" presStyleCnt="4">
        <dgm:presLayoutVars>
          <dgm:chMax val="0"/>
          <dgm:chPref val="0"/>
          <dgm:bulletEnabled val="1"/>
        </dgm:presLayoutVars>
      </dgm:prSet>
      <dgm:spPr/>
      <dgm:t>
        <a:bodyPr/>
        <a:lstStyle/>
        <a:p>
          <a:endParaRPr lang="en-US"/>
        </a:p>
      </dgm:t>
    </dgm:pt>
    <dgm:pt modelId="{BCE4BBB3-D837-C746-A84A-966B9CC87A57}" type="pres">
      <dgm:prSet presAssocID="{709D7042-5E4F-874C-83D6-1131F9208669}" presName="parTxOnlySpace" presStyleCnt="0"/>
      <dgm:spPr/>
    </dgm:pt>
    <dgm:pt modelId="{A08A255C-289F-2F40-BD9F-893513E147D6}" type="pres">
      <dgm:prSet presAssocID="{2EBD70F3-B77D-6F4F-B288-EE7580E12076}" presName="parTxOnly" presStyleLbl="node1" presStyleIdx="2" presStyleCnt="4">
        <dgm:presLayoutVars>
          <dgm:chMax val="0"/>
          <dgm:chPref val="0"/>
          <dgm:bulletEnabled val="1"/>
        </dgm:presLayoutVars>
      </dgm:prSet>
      <dgm:spPr/>
      <dgm:t>
        <a:bodyPr/>
        <a:lstStyle/>
        <a:p>
          <a:endParaRPr lang="en-US"/>
        </a:p>
      </dgm:t>
    </dgm:pt>
    <dgm:pt modelId="{D782F721-DD21-EB45-BBF6-E4C9ADB1D684}" type="pres">
      <dgm:prSet presAssocID="{E7079DC7-F0A8-7746-A613-28AE069A6EF7}" presName="parTxOnlySpace" presStyleCnt="0"/>
      <dgm:spPr/>
    </dgm:pt>
    <dgm:pt modelId="{AD78BDFF-5BD6-AB43-88D1-F2113AC57560}" type="pres">
      <dgm:prSet presAssocID="{26D9960F-FDCB-9247-B222-21148833AE34}" presName="parTxOnly" presStyleLbl="node1" presStyleIdx="3" presStyleCnt="4">
        <dgm:presLayoutVars>
          <dgm:chMax val="0"/>
          <dgm:chPref val="0"/>
          <dgm:bulletEnabled val="1"/>
        </dgm:presLayoutVars>
      </dgm:prSet>
      <dgm:spPr/>
      <dgm:t>
        <a:bodyPr/>
        <a:lstStyle/>
        <a:p>
          <a:endParaRPr lang="en-US"/>
        </a:p>
      </dgm:t>
    </dgm:pt>
  </dgm:ptLst>
  <dgm:cxnLst>
    <dgm:cxn modelId="{4A40FCC9-58EB-254B-A915-604CC3244A1E}" type="presOf" srcId="{ECBFD552-5337-324B-81D6-5941047CD46F}" destId="{A46CE08A-C88C-DE49-9051-23F7068D5388}" srcOrd="0" destOrd="0" presId="urn:microsoft.com/office/officeart/2005/8/layout/chevron1"/>
    <dgm:cxn modelId="{091454B2-A1CE-2F49-BB4A-3E70E072C26F}" type="presOf" srcId="{B8F0C15B-FB70-9249-B471-9A6B1BA54798}" destId="{7EEF6ECC-8162-2F47-9502-A796609BA65C}" srcOrd="0" destOrd="0" presId="urn:microsoft.com/office/officeart/2005/8/layout/chevron1"/>
    <dgm:cxn modelId="{F9DA0348-A8CC-9F42-A41C-9CD2C82E9361}" srcId="{ECBFD552-5337-324B-81D6-5941047CD46F}" destId="{2EBD70F3-B77D-6F4F-B288-EE7580E12076}" srcOrd="2" destOrd="0" parTransId="{815343FC-FD4A-4740-A802-FCC3A16A127A}" sibTransId="{E7079DC7-F0A8-7746-A613-28AE069A6EF7}"/>
    <dgm:cxn modelId="{B5EE3240-E6DC-EC48-98C1-A6E3505D73EB}" type="presOf" srcId="{26D9960F-FDCB-9247-B222-21148833AE34}" destId="{AD78BDFF-5BD6-AB43-88D1-F2113AC57560}" srcOrd="0" destOrd="0" presId="urn:microsoft.com/office/officeart/2005/8/layout/chevron1"/>
    <dgm:cxn modelId="{C05EAD49-309B-AA42-85D5-6E4BA1AE96CD}" type="presOf" srcId="{2EBD70F3-B77D-6F4F-B288-EE7580E12076}" destId="{A08A255C-289F-2F40-BD9F-893513E147D6}" srcOrd="0" destOrd="0" presId="urn:microsoft.com/office/officeart/2005/8/layout/chevron1"/>
    <dgm:cxn modelId="{0700EB7E-F90D-F94B-8BA9-1252818107FC}" srcId="{ECBFD552-5337-324B-81D6-5941047CD46F}" destId="{26D9960F-FDCB-9247-B222-21148833AE34}" srcOrd="3" destOrd="0" parTransId="{87A66806-9562-F249-B2A5-D03F69C59949}" sibTransId="{9F67B3B2-709E-3D4B-842E-80165D4E4E46}"/>
    <dgm:cxn modelId="{D006308A-34E6-094C-9A70-849793AD61D0}" srcId="{ECBFD552-5337-324B-81D6-5941047CD46F}" destId="{B98CA9AD-8371-4F4D-BDC3-2A25064ECE8D}" srcOrd="1" destOrd="0" parTransId="{9735C8A1-BA45-FE48-8931-08A4FDEAE83C}" sibTransId="{709D7042-5E4F-874C-83D6-1131F9208669}"/>
    <dgm:cxn modelId="{783931E0-3D5D-3C49-B078-6F1765AFAE0C}" type="presOf" srcId="{B98CA9AD-8371-4F4D-BDC3-2A25064ECE8D}" destId="{B4379020-D5CE-1D48-84EA-9138E4DDACAB}" srcOrd="0" destOrd="0" presId="urn:microsoft.com/office/officeart/2005/8/layout/chevron1"/>
    <dgm:cxn modelId="{01C01C45-8E94-5F4D-B03B-CBB36D598C62}" srcId="{ECBFD552-5337-324B-81D6-5941047CD46F}" destId="{B8F0C15B-FB70-9249-B471-9A6B1BA54798}" srcOrd="0" destOrd="0" parTransId="{8B62F325-98ED-A840-BEC5-A79E862D91E0}" sibTransId="{2CE4B167-3050-9147-BBEC-4A828BC4B09F}"/>
    <dgm:cxn modelId="{B3B45450-680C-EA49-B2E5-DB5B2D5527C1}" type="presParOf" srcId="{A46CE08A-C88C-DE49-9051-23F7068D5388}" destId="{7EEF6ECC-8162-2F47-9502-A796609BA65C}" srcOrd="0" destOrd="0" presId="urn:microsoft.com/office/officeart/2005/8/layout/chevron1"/>
    <dgm:cxn modelId="{0AC1C538-6A07-1F4D-BED2-6C79C2979487}" type="presParOf" srcId="{A46CE08A-C88C-DE49-9051-23F7068D5388}" destId="{4E733E00-4233-384C-9661-EC759EFADE0A}" srcOrd="1" destOrd="0" presId="urn:microsoft.com/office/officeart/2005/8/layout/chevron1"/>
    <dgm:cxn modelId="{2FC1C1A5-9F67-6E4B-8156-F40A8A7DC4D1}" type="presParOf" srcId="{A46CE08A-C88C-DE49-9051-23F7068D5388}" destId="{B4379020-D5CE-1D48-84EA-9138E4DDACAB}" srcOrd="2" destOrd="0" presId="urn:microsoft.com/office/officeart/2005/8/layout/chevron1"/>
    <dgm:cxn modelId="{5FFB1C2B-9D79-F64B-A339-0963CF499300}" type="presParOf" srcId="{A46CE08A-C88C-DE49-9051-23F7068D5388}" destId="{BCE4BBB3-D837-C746-A84A-966B9CC87A57}" srcOrd="3" destOrd="0" presId="urn:microsoft.com/office/officeart/2005/8/layout/chevron1"/>
    <dgm:cxn modelId="{86A2DCBD-8728-2841-8160-905F6AD2FBBD}" type="presParOf" srcId="{A46CE08A-C88C-DE49-9051-23F7068D5388}" destId="{A08A255C-289F-2F40-BD9F-893513E147D6}" srcOrd="4" destOrd="0" presId="urn:microsoft.com/office/officeart/2005/8/layout/chevron1"/>
    <dgm:cxn modelId="{61FA1D6B-89AC-F643-9563-0E8A30F157D3}" type="presParOf" srcId="{A46CE08A-C88C-DE49-9051-23F7068D5388}" destId="{D782F721-DD21-EB45-BBF6-E4C9ADB1D684}" srcOrd="5" destOrd="0" presId="urn:microsoft.com/office/officeart/2005/8/layout/chevron1"/>
    <dgm:cxn modelId="{9F637385-3731-B040-9519-7E45B48B51DF}" type="presParOf" srcId="{A46CE08A-C88C-DE49-9051-23F7068D5388}" destId="{AD78BDFF-5BD6-AB43-88D1-F2113AC57560}"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F6ECC-8162-2F47-9502-A796609BA65C}">
      <dsp:nvSpPr>
        <dsp:cNvPr id="0" name=""/>
        <dsp:cNvSpPr/>
      </dsp:nvSpPr>
      <dsp:spPr>
        <a:xfrm>
          <a:off x="3924" y="115779"/>
          <a:ext cx="2284736" cy="91389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a:t>Splunk Add-On for AWS</a:t>
          </a:r>
        </a:p>
      </dsp:txBody>
      <dsp:txXfrm>
        <a:off x="460871" y="115779"/>
        <a:ext cx="1370842" cy="913894"/>
      </dsp:txXfrm>
    </dsp:sp>
    <dsp:sp modelId="{B4379020-D5CE-1D48-84EA-9138E4DDACAB}">
      <dsp:nvSpPr>
        <dsp:cNvPr id="0" name=""/>
        <dsp:cNvSpPr/>
      </dsp:nvSpPr>
      <dsp:spPr>
        <a:xfrm>
          <a:off x="2060187" y="115779"/>
          <a:ext cx="2284736" cy="91389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a:t>Configuration</a:t>
          </a:r>
        </a:p>
      </dsp:txBody>
      <dsp:txXfrm>
        <a:off x="2517134" y="115779"/>
        <a:ext cx="1370842" cy="913894"/>
      </dsp:txXfrm>
    </dsp:sp>
    <dsp:sp modelId="{A08A255C-289F-2F40-BD9F-893513E147D6}">
      <dsp:nvSpPr>
        <dsp:cNvPr id="0" name=""/>
        <dsp:cNvSpPr/>
      </dsp:nvSpPr>
      <dsp:spPr>
        <a:xfrm>
          <a:off x="4116450" y="115779"/>
          <a:ext cx="2284736" cy="91389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a:t>Logging</a:t>
          </a:r>
        </a:p>
      </dsp:txBody>
      <dsp:txXfrm>
        <a:off x="4573397" y="115779"/>
        <a:ext cx="1370842" cy="913894"/>
      </dsp:txXfrm>
    </dsp:sp>
    <dsp:sp modelId="{AD78BDFF-5BD6-AB43-88D1-F2113AC57560}">
      <dsp:nvSpPr>
        <dsp:cNvPr id="0" name=""/>
        <dsp:cNvSpPr/>
      </dsp:nvSpPr>
      <dsp:spPr>
        <a:xfrm>
          <a:off x="6172713" y="115779"/>
          <a:ext cx="2284736" cy="91389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a:t>Set to DEBUG</a:t>
          </a:r>
        </a:p>
      </dsp:txBody>
      <dsp:txXfrm>
        <a:off x="6629660" y="115779"/>
        <a:ext cx="1370842" cy="91389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4/2/18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4/2/18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360103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17</a:t>
            </a:fld>
            <a:endParaRPr lang="en-US"/>
          </a:p>
        </p:txBody>
      </p:sp>
    </p:spTree>
    <p:extLst>
      <p:ext uri="{BB962C8B-B14F-4D97-AF65-F5344CB8AC3E}">
        <p14:creationId xmlns:p14="http://schemas.microsoft.com/office/powerpoint/2010/main" val="1764290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Troubleshooting the Splunk App and</a:t>
            </a:r>
            <a:r>
              <a:rPr lang="en-US" baseline="0" dirty="0" smtClean="0"/>
              <a:t> Add-on for AWS requires an understanding of both Splunk and AWS in order to help diagnose the issue.  This workflow will help you to find out either what step was missed or which item needs to be configured properly. We will start with looking at how this app treats the indexes and how that impacts working dashboards. Then we will go over some steps to help diagnose the issues within the Splunk app and add-on; first by enabling the DEBUG function and then diving into searches to pinpoint possible issues.  Next, we will test the HEC by running some simple </a:t>
            </a:r>
            <a:r>
              <a:rPr lang="en-US" baseline="0" dirty="0" err="1" smtClean="0"/>
              <a:t>cURL</a:t>
            </a:r>
            <a:r>
              <a:rPr lang="en-US" baseline="0" dirty="0" smtClean="0"/>
              <a:t> commands to validate the HEC is up and able to accept data.  Finally, we will go over the App and look at components that could be preventing data from populating in the dashboards.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646524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Splunk App for AWS contains an indexes.conf file which creates</a:t>
            </a:r>
            <a:r>
              <a:rPr lang="en-US" baseline="0" dirty="0" smtClean="0"/>
              <a:t> some summary indexes, in a distributed environment, the indexes.conf file should be distributed to the indexer tier.  By default the data lands in the main index and then is summarized using saved searches and macros.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a:t>
            </a:fld>
            <a:endParaRPr lang="en-US"/>
          </a:p>
        </p:txBody>
      </p:sp>
    </p:spTree>
    <p:extLst>
      <p:ext uri="{BB962C8B-B14F-4D97-AF65-F5344CB8AC3E}">
        <p14:creationId xmlns:p14="http://schemas.microsoft.com/office/powerpoint/2010/main" val="509177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a customer changes the default index where the data lands, search macros need to be updated to include this new index.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a:p>
        </p:txBody>
      </p:sp>
    </p:spTree>
    <p:extLst>
      <p:ext uri="{BB962C8B-B14F-4D97-AF65-F5344CB8AC3E}">
        <p14:creationId xmlns:p14="http://schemas.microsoft.com/office/powerpoint/2010/main" val="811860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Enabling DEBUG allows to see if the Add-on is having trouble</a:t>
            </a:r>
            <a:r>
              <a:rPr lang="en-US" baseline="0" dirty="0" smtClean="0"/>
              <a:t> connecting to any specific AWS Service.  Log into the Add-on for AWS, to go Configuration, click on the Logging Tab and enable DEBUG on all the services that you are setting up.  Click save.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a:p>
        </p:txBody>
      </p:sp>
    </p:spTree>
    <p:extLst>
      <p:ext uri="{BB962C8B-B14F-4D97-AF65-F5344CB8AC3E}">
        <p14:creationId xmlns:p14="http://schemas.microsoft.com/office/powerpoint/2010/main" val="815304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searches help validate if data is coming into the indexes and which source types are working.  If there are any issues with latency or other possible issues,</a:t>
            </a:r>
            <a:r>
              <a:rPr lang="en-US" baseline="0" dirty="0" smtClean="0"/>
              <a:t> the indexer lag search can help determine if that is the problem.  Searching to see if the summary indexes are populating can help determine which saved searches are not running. Finally, the serverless search can help determine if the HEC is operating correctly.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1479229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search will help determine if an input is having issues connecting to</a:t>
            </a:r>
            <a:r>
              <a:rPr lang="en-US" baseline="0" dirty="0" smtClean="0"/>
              <a:t> a specific AWS service.  This might uncover a permission issue or improper data being sent into the input.  Searching for skipped searches can help explain why some dashboards are not populating since the summary indexes do not have any corresponding data. Finally, the last search can help see if the input is being throttled by AWS.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11</a:t>
            </a:fld>
            <a:endParaRPr lang="en-US"/>
          </a:p>
        </p:txBody>
      </p:sp>
    </p:spTree>
    <p:extLst>
      <p:ext uri="{BB962C8B-B14F-4D97-AF65-F5344CB8AC3E}">
        <p14:creationId xmlns:p14="http://schemas.microsoft.com/office/powerpoint/2010/main" val="738720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t>
            </a:r>
            <a:r>
              <a:rPr lang="en-US" dirty="0" err="1" smtClean="0"/>
              <a:t>cURL</a:t>
            </a:r>
            <a:r>
              <a:rPr lang="en-US" baseline="0" dirty="0" smtClean="0"/>
              <a:t> commands are used to determine if the HEC port, Load Balancer or endpoints are able to accept data.  Each one of these commands is specific to the Splunk platform you are sending your data into, the only difference will be the URL of your Splunk instance.  For example, Splunk Cloud instances have a Load Balancer in front of the indexers which help distribute the load across the indexing tier.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a:p>
        </p:txBody>
      </p:sp>
    </p:spTree>
    <p:extLst>
      <p:ext uri="{BB962C8B-B14F-4D97-AF65-F5344CB8AC3E}">
        <p14:creationId xmlns:p14="http://schemas.microsoft.com/office/powerpoint/2010/main" val="1236649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AWS, you can test to see if the data is being sent into your Splunk deployment</a:t>
            </a:r>
            <a:r>
              <a:rPr lang="en-US" baseline="0" dirty="0" smtClean="0"/>
              <a:t> and that the Lambda function is not running into any issue.  Once you have selected your function to test, make sure to select the template for Cloudwatch Logs before running the test.  If the test fails, see the CloudWatch logs for the lambda function and it should be able to tell you where the failure is occurring. A common issue is a wrong URL for Splunk. Make sure you are sending to an HTTPS endpoint (secure); unsecured endpoints are generally not setup by default.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15</a:t>
            </a:fld>
            <a:endParaRPr lang="en-US"/>
          </a:p>
        </p:txBody>
      </p:sp>
    </p:spTree>
    <p:extLst>
      <p:ext uri="{BB962C8B-B14F-4D97-AF65-F5344CB8AC3E}">
        <p14:creationId xmlns:p14="http://schemas.microsoft.com/office/powerpoint/2010/main" val="1712012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Master" Target="../slideMasters/slideMaster1.xml"/><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emf"/><Relationship Id="rId1" Type="http://schemas.openxmlformats.org/officeDocument/2006/relationships/tags" Target="../tags/tag2.xml"/><Relationship Id="rId2"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emf"/><Relationship Id="rId1" Type="http://schemas.openxmlformats.org/officeDocument/2006/relationships/tags" Target="../tags/tag3.xml"/><Relationship Id="rId2"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mailto:powerpoint@splunk.com"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216827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9198038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theme" Target="../theme/theme1.xml"/><Relationship Id="rId54" Type="http://schemas.openxmlformats.org/officeDocument/2006/relationships/image" Target="../media/image1.emf"/><Relationship Id="rId55" Type="http://schemas.openxmlformats.org/officeDocument/2006/relationships/image" Target="../media/image2.png"/><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115469710"/>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 id="2147483832" r:id="rId36"/>
    <p:sldLayoutId id="2147483833" r:id="rId37"/>
    <p:sldLayoutId id="2147483834" r:id="rId38"/>
    <p:sldLayoutId id="2147483835" r:id="rId39"/>
    <p:sldLayoutId id="2147483836" r:id="rId40"/>
    <p:sldLayoutId id="2147483837" r:id="rId41"/>
    <p:sldLayoutId id="2147483838" r:id="rId42"/>
    <p:sldLayoutId id="2147483839" r:id="rId43"/>
    <p:sldLayoutId id="2147483840" r:id="rId44"/>
    <p:sldLayoutId id="2147483841" r:id="rId45"/>
    <p:sldLayoutId id="2147483842" r:id="rId46"/>
    <p:sldLayoutId id="2147483843" r:id="rId47"/>
    <p:sldLayoutId id="2147483844" r:id="rId48"/>
    <p:sldLayoutId id="2147483845" r:id="rId49"/>
    <p:sldLayoutId id="2147483846" r:id="rId50"/>
    <p:sldLayoutId id="2147483848"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http-inputs-mysplunkcloud.example.com:8088/services/collector" TargetMode="External"/><Relationship Id="rId4" Type="http://schemas.openxmlformats.org/officeDocument/2006/relationships/hyperlink" Target="http://dev.splunk.com/view/event-collector/SP-CAAAE7F" TargetMode="External"/><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docs.splunk.com/Documentation/AWS/5.0.2/Installation/Macro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docs.splunk.com/Documentation/AWS/5.0.2/Installation/Savedsearch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docs.splunk.com/Documentation/AWS/5.0.2/Installation/Lookup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docs.splunk.com/Documentation/AWS/5.0.2/Installation/Datamodel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docs.splunk.com/Documentation/AWS/5.0.2/Installation/Macros" TargetMode="External"/><Relationship Id="rId4" Type="http://schemas.openxmlformats.org/officeDocument/2006/relationships/hyperlink" Target="http://docs.splunk.com/Documentation/AWS/5.0.2/Installation/Savedsearches"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7.png"/><Relationship Id="rId9"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a:t>Module 5 </a:t>
            </a:r>
            <a:r>
              <a:rPr lang="en-US" dirty="0"/>
              <a:t>: Troubleshooting the Splunk App / Add-on for AWS</a:t>
            </a:r>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357373" y="4376615"/>
            <a:ext cx="1644507" cy="616190"/>
          </a:xfrm>
          <a:prstGeom prst="rect">
            <a:avLst/>
          </a:prstGeom>
          <a:noFill/>
          <a:effectLst>
            <a:glow rad="127000">
              <a:schemeClr val="tx1"/>
            </a:glow>
          </a:effectLst>
        </p:spPr>
      </p:pic>
    </p:spTree>
    <p:extLst>
      <p:ext uri="{BB962C8B-B14F-4D97-AF65-F5344CB8AC3E}">
        <p14:creationId xmlns:p14="http://schemas.microsoft.com/office/powerpoint/2010/main" val="211741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a:t>Validate Data is coming into Splunk:</a:t>
            </a:r>
          </a:p>
          <a:p>
            <a:pPr lvl="1"/>
            <a:r>
              <a:rPr lang="en-US" dirty="0"/>
              <a:t>index=main | stats count by </a:t>
            </a:r>
            <a:r>
              <a:rPr lang="en-US" dirty="0" err="1"/>
              <a:t>sourcetype</a:t>
            </a:r>
            <a:endParaRPr lang="en-US" dirty="0"/>
          </a:p>
          <a:p>
            <a:r>
              <a:rPr lang="en-US" dirty="0"/>
              <a:t>Search lag from indexer to events</a:t>
            </a:r>
          </a:p>
          <a:p>
            <a:pPr lvl="1"/>
            <a:r>
              <a:rPr lang="en-US" dirty="0"/>
              <a:t>index=main </a:t>
            </a:r>
            <a:r>
              <a:rPr lang="en-US" dirty="0" err="1"/>
              <a:t>sourcetype</a:t>
            </a:r>
            <a:r>
              <a:rPr lang="en-US" dirty="0"/>
              <a:t>=</a:t>
            </a:r>
            <a:r>
              <a:rPr lang="en-US" dirty="0" err="1"/>
              <a:t>aws</a:t>
            </a:r>
            <a:r>
              <a:rPr lang="en-US" dirty="0"/>
              <a:t>:* | </a:t>
            </a:r>
            <a:r>
              <a:rPr lang="en-US" dirty="0" err="1"/>
              <a:t>eval</a:t>
            </a:r>
            <a:r>
              <a:rPr lang="en-US" dirty="0"/>
              <a:t> time=_time | </a:t>
            </a:r>
            <a:r>
              <a:rPr lang="en-US" dirty="0" err="1"/>
              <a:t>eval</a:t>
            </a:r>
            <a:r>
              <a:rPr lang="en-US" dirty="0"/>
              <a:t> </a:t>
            </a:r>
            <a:r>
              <a:rPr lang="en-US" dirty="0" err="1"/>
              <a:t>itime</a:t>
            </a:r>
            <a:r>
              <a:rPr lang="en-US" dirty="0"/>
              <a:t>=_</a:t>
            </a:r>
            <a:r>
              <a:rPr lang="en-US" dirty="0" err="1"/>
              <a:t>indextime</a:t>
            </a:r>
            <a:r>
              <a:rPr lang="en-US" dirty="0"/>
              <a:t> | </a:t>
            </a:r>
            <a:r>
              <a:rPr lang="en-US" dirty="0" err="1"/>
              <a:t>eval</a:t>
            </a:r>
            <a:r>
              <a:rPr lang="en-US" dirty="0"/>
              <a:t> latency=(</a:t>
            </a:r>
            <a:r>
              <a:rPr lang="en-US" dirty="0" err="1"/>
              <a:t>itime</a:t>
            </a:r>
            <a:r>
              <a:rPr lang="en-US" dirty="0"/>
              <a:t>  - time) | stats count, </a:t>
            </a:r>
            <a:r>
              <a:rPr lang="en-US" dirty="0" err="1"/>
              <a:t>avg</a:t>
            </a:r>
            <a:r>
              <a:rPr lang="en-US" dirty="0"/>
              <a:t>(latency), min(latency), max(latency) by </a:t>
            </a:r>
            <a:r>
              <a:rPr lang="en-US" dirty="0" err="1"/>
              <a:t>sourcetype</a:t>
            </a:r>
            <a:endParaRPr lang="en-US" dirty="0"/>
          </a:p>
          <a:p>
            <a:r>
              <a:rPr lang="en-US" dirty="0"/>
              <a:t>Search which indexes are being populated</a:t>
            </a:r>
          </a:p>
          <a:p>
            <a:pPr lvl="1"/>
            <a:r>
              <a:rPr lang="en-US" dirty="0"/>
              <a:t>index=</a:t>
            </a:r>
            <a:r>
              <a:rPr lang="en-US" dirty="0" err="1"/>
              <a:t>aws</a:t>
            </a:r>
            <a:r>
              <a:rPr lang="en-US" dirty="0"/>
              <a:t>* | stats count by index</a:t>
            </a:r>
          </a:p>
          <a:p>
            <a:r>
              <a:rPr lang="en-US" dirty="0"/>
              <a:t>Serverless (HEC)</a:t>
            </a:r>
          </a:p>
          <a:p>
            <a:pPr lvl="1"/>
            <a:r>
              <a:rPr lang="en-US" dirty="0"/>
              <a:t>index=_introspection </a:t>
            </a:r>
            <a:r>
              <a:rPr lang="en-US" dirty="0" err="1"/>
              <a:t>sourcetype</a:t>
            </a:r>
            <a:r>
              <a:rPr lang="en-US" dirty="0"/>
              <a:t>=</a:t>
            </a:r>
            <a:r>
              <a:rPr lang="en-US" dirty="0" err="1"/>
              <a:t>http_event_collector_metrics</a:t>
            </a:r>
            <a:endParaRPr lang="en-US" dirty="0"/>
          </a:p>
        </p:txBody>
      </p:sp>
      <p:sp>
        <p:nvSpPr>
          <p:cNvPr id="3" name="Title 2"/>
          <p:cNvSpPr>
            <a:spLocks noGrp="1"/>
          </p:cNvSpPr>
          <p:nvPr>
            <p:ph type="title"/>
          </p:nvPr>
        </p:nvSpPr>
        <p:spPr/>
        <p:txBody>
          <a:bodyPr/>
          <a:lstStyle/>
          <a:p>
            <a:r>
              <a:rPr lang="en-US" dirty="0"/>
              <a:t>Search main index</a:t>
            </a:r>
          </a:p>
        </p:txBody>
      </p:sp>
      <p:sp>
        <p:nvSpPr>
          <p:cNvPr id="6" name="Subtitle 5"/>
          <p:cNvSpPr>
            <a:spLocks noGrp="1"/>
          </p:cNvSpPr>
          <p:nvPr>
            <p:ph type="subTitle" idx="12"/>
          </p:nvPr>
        </p:nvSpPr>
        <p:spPr/>
        <p:txBody>
          <a:bodyPr/>
          <a:lstStyle/>
          <a:p>
            <a:endParaRPr lang="en-US" dirty="0"/>
          </a:p>
        </p:txBody>
      </p:sp>
    </p:spTree>
    <p:extLst>
      <p:ext uri="{BB962C8B-B14F-4D97-AF65-F5344CB8AC3E}">
        <p14:creationId xmlns:p14="http://schemas.microsoft.com/office/powerpoint/2010/main" val="109660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a:t>Validate errors by AWS Input</a:t>
            </a:r>
          </a:p>
          <a:p>
            <a:pPr lvl="1"/>
            <a:r>
              <a:rPr lang="en-US" dirty="0"/>
              <a:t>Index=_internal ERROR </a:t>
            </a:r>
            <a:r>
              <a:rPr lang="en-US" dirty="0" err="1"/>
              <a:t>sourcetype</a:t>
            </a:r>
            <a:r>
              <a:rPr lang="en-US" dirty="0"/>
              <a:t>=</a:t>
            </a:r>
            <a:r>
              <a:rPr lang="en-US" dirty="0" err="1"/>
              <a:t>aws</a:t>
            </a:r>
            <a:r>
              <a:rPr lang="en-US" dirty="0"/>
              <a:t>:*| stats count by </a:t>
            </a:r>
            <a:r>
              <a:rPr lang="en-US" dirty="0" err="1"/>
              <a:t>sourcetype</a:t>
            </a:r>
            <a:endParaRPr lang="en-US" dirty="0"/>
          </a:p>
          <a:p>
            <a:r>
              <a:rPr lang="en-US" dirty="0"/>
              <a:t>Collect DEBUG messages</a:t>
            </a:r>
          </a:p>
          <a:p>
            <a:pPr lvl="1"/>
            <a:r>
              <a:rPr lang="en-US" dirty="0"/>
              <a:t>Index=_internal </a:t>
            </a:r>
            <a:r>
              <a:rPr lang="en-US" dirty="0" err="1"/>
              <a:t>sourcetype</a:t>
            </a:r>
            <a:r>
              <a:rPr lang="en-US" dirty="0"/>
              <a:t>=</a:t>
            </a:r>
            <a:r>
              <a:rPr lang="en-US" dirty="0" err="1"/>
              <a:t>aws</a:t>
            </a:r>
            <a:r>
              <a:rPr lang="en-US" dirty="0"/>
              <a:t>* DEBUG | stats count by </a:t>
            </a:r>
            <a:r>
              <a:rPr lang="en-US" dirty="0" err="1"/>
              <a:t>sourcetype</a:t>
            </a:r>
            <a:endParaRPr lang="en-US" dirty="0"/>
          </a:p>
          <a:p>
            <a:r>
              <a:rPr lang="en-US" dirty="0" smtClean="0"/>
              <a:t>Search for skipped or failed saved search jobs</a:t>
            </a:r>
          </a:p>
          <a:p>
            <a:pPr lvl="1"/>
            <a:r>
              <a:rPr lang="en-US" dirty="0"/>
              <a:t>index=_internal </a:t>
            </a:r>
            <a:r>
              <a:rPr lang="en-US" dirty="0" err="1"/>
              <a:t>sourcetype</a:t>
            </a:r>
            <a:r>
              <a:rPr lang="en-US" dirty="0"/>
              <a:t>=scheduler app=</a:t>
            </a:r>
            <a:r>
              <a:rPr lang="en-US" dirty="0" err="1"/>
              <a:t>splunk_app_aws</a:t>
            </a:r>
            <a:r>
              <a:rPr lang="en-US" dirty="0"/>
              <a:t> | stats </a:t>
            </a:r>
            <a:r>
              <a:rPr lang="en-US" dirty="0" err="1"/>
              <a:t>count,values</a:t>
            </a:r>
            <a:r>
              <a:rPr lang="en-US" dirty="0"/>
              <a:t>(</a:t>
            </a:r>
            <a:r>
              <a:rPr lang="en-US" dirty="0" err="1"/>
              <a:t>savedsearch_name</a:t>
            </a:r>
            <a:r>
              <a:rPr lang="en-US" dirty="0"/>
              <a:t>) by </a:t>
            </a:r>
            <a:r>
              <a:rPr lang="en-US" dirty="0" smtClean="0"/>
              <a:t>status</a:t>
            </a:r>
          </a:p>
          <a:p>
            <a:r>
              <a:rPr lang="en-US" dirty="0" smtClean="0"/>
              <a:t>Group </a:t>
            </a:r>
            <a:r>
              <a:rPr lang="en-US" dirty="0"/>
              <a:t>together errors by AWS service based on PID (helps with throttling, rate limits etc.)</a:t>
            </a:r>
          </a:p>
          <a:p>
            <a:pPr lvl="1"/>
            <a:r>
              <a:rPr lang="en-US" dirty="0"/>
              <a:t>index=_internal </a:t>
            </a:r>
            <a:r>
              <a:rPr lang="en-US" dirty="0" err="1"/>
              <a:t>sourcetype</a:t>
            </a:r>
            <a:r>
              <a:rPr lang="en-US" dirty="0"/>
              <a:t>=</a:t>
            </a:r>
            <a:r>
              <a:rPr lang="en-US" dirty="0" err="1"/>
              <a:t>aws</a:t>
            </a:r>
            <a:r>
              <a:rPr lang="en-US" dirty="0"/>
              <a:t>:* | transaction </a:t>
            </a:r>
            <a:r>
              <a:rPr lang="en-US" dirty="0" err="1"/>
              <a:t>pid</a:t>
            </a:r>
            <a:r>
              <a:rPr lang="en-US" dirty="0"/>
              <a:t> </a:t>
            </a:r>
            <a:r>
              <a:rPr lang="en-US" dirty="0" err="1"/>
              <a:t>tid</a:t>
            </a:r>
            <a:r>
              <a:rPr lang="en-US" dirty="0"/>
              <a:t> | </a:t>
            </a:r>
            <a:r>
              <a:rPr lang="en-US" dirty="0" err="1"/>
              <a:t>dedup</a:t>
            </a:r>
            <a:r>
              <a:rPr lang="en-US" dirty="0"/>
              <a:t> </a:t>
            </a:r>
            <a:r>
              <a:rPr lang="en-US" dirty="0" err="1" smtClean="0"/>
              <a:t>punct</a:t>
            </a:r>
            <a:endParaRPr lang="en-US" dirty="0"/>
          </a:p>
          <a:p>
            <a:pPr lvl="1"/>
            <a:endParaRPr lang="en-US" dirty="0"/>
          </a:p>
        </p:txBody>
      </p:sp>
      <p:sp>
        <p:nvSpPr>
          <p:cNvPr id="3" name="Title 2"/>
          <p:cNvSpPr>
            <a:spLocks noGrp="1"/>
          </p:cNvSpPr>
          <p:nvPr>
            <p:ph type="title"/>
          </p:nvPr>
        </p:nvSpPr>
        <p:spPr/>
        <p:txBody>
          <a:bodyPr/>
          <a:lstStyle/>
          <a:p>
            <a:r>
              <a:rPr lang="en-US" dirty="0"/>
              <a:t>Search _internal index</a:t>
            </a:r>
          </a:p>
        </p:txBody>
      </p:sp>
      <p:sp>
        <p:nvSpPr>
          <p:cNvPr id="6" name="Subtitle 5"/>
          <p:cNvSpPr>
            <a:spLocks noGrp="1"/>
          </p:cNvSpPr>
          <p:nvPr>
            <p:ph type="subTitle" idx="12"/>
          </p:nvPr>
        </p:nvSpPr>
        <p:spPr/>
        <p:txBody>
          <a:bodyPr/>
          <a:lstStyle/>
          <a:p>
            <a:r>
              <a:rPr lang="en-US" dirty="0"/>
              <a:t>Search _internal index</a:t>
            </a:r>
          </a:p>
        </p:txBody>
      </p:sp>
    </p:spTree>
    <p:extLst>
      <p:ext uri="{BB962C8B-B14F-4D97-AF65-F5344CB8AC3E}">
        <p14:creationId xmlns:p14="http://schemas.microsoft.com/office/powerpoint/2010/main" val="214693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cURL</a:t>
            </a:r>
            <a:r>
              <a:rPr lang="en-US" dirty="0"/>
              <a:t> Command for HEC / Lambda </a:t>
            </a:r>
            <a:r>
              <a:rPr lang="en-US" dirty="0" smtClean="0"/>
              <a:t>Testing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7018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a:t>Test from terminal:</a:t>
            </a:r>
          </a:p>
          <a:p>
            <a:r>
              <a:rPr lang="en-US" dirty="0"/>
              <a:t>Splunk Enterprise</a:t>
            </a:r>
          </a:p>
          <a:p>
            <a:pPr lvl="1"/>
            <a:r>
              <a:rPr lang="en-US" dirty="0"/>
              <a:t>bash$ curl -k https://&lt;host&gt;:</a:t>
            </a:r>
            <a:r>
              <a:rPr lang="en-US" dirty="0" smtClean="0"/>
              <a:t>8088/services/collector </a:t>
            </a:r>
            <a:r>
              <a:rPr lang="en-US" dirty="0"/>
              <a:t>-H 'Authorization: Splunk &lt;token&gt;' -d '{"</a:t>
            </a:r>
            <a:r>
              <a:rPr lang="en-US" dirty="0" err="1"/>
              <a:t>sourcetype</a:t>
            </a:r>
            <a:r>
              <a:rPr lang="en-US" dirty="0"/>
              <a:t>": "</a:t>
            </a:r>
            <a:r>
              <a:rPr lang="en-US" dirty="0" err="1"/>
              <a:t>mysourcetype</a:t>
            </a:r>
            <a:r>
              <a:rPr lang="en-US" dirty="0"/>
              <a:t>", "</a:t>
            </a:r>
            <a:r>
              <a:rPr lang="en-US" dirty="0" err="1"/>
              <a:t>event":"Hello</a:t>
            </a:r>
            <a:r>
              <a:rPr lang="en-US" dirty="0"/>
              <a:t>, World!"}’</a:t>
            </a:r>
          </a:p>
          <a:p>
            <a:r>
              <a:rPr lang="en-US" dirty="0"/>
              <a:t>Splunk </a:t>
            </a:r>
            <a:r>
              <a:rPr lang="en-US" dirty="0" smtClean="0"/>
              <a:t>Cloud</a:t>
            </a:r>
          </a:p>
          <a:p>
            <a:pPr lvl="1"/>
            <a:r>
              <a:rPr lang="en-US" dirty="0"/>
              <a:t>bash$ curl -k -H "Authorization: Splunk &lt;token&gt;" </a:t>
            </a:r>
            <a:r>
              <a:rPr lang="en-US" dirty="0">
                <a:hlinkClick r:id="rId3"/>
              </a:rPr>
              <a:t>https://</a:t>
            </a:r>
            <a:r>
              <a:rPr lang="en-US" dirty="0" smtClean="0">
                <a:hlinkClick r:id="rId3"/>
              </a:rPr>
              <a:t>http-inputs-mysplunkcloud.example.com:8088/services/collector</a:t>
            </a:r>
            <a:r>
              <a:rPr lang="en-US" dirty="0" smtClean="0"/>
              <a:t> -</a:t>
            </a:r>
            <a:r>
              <a:rPr lang="en-US" dirty="0"/>
              <a:t>H 'Authorization: Splunk </a:t>
            </a:r>
            <a:r>
              <a:rPr lang="en-US" dirty="0" smtClean="0"/>
              <a:t>&lt;token&gt;’ -d '{"</a:t>
            </a:r>
            <a:r>
              <a:rPr lang="en-US" dirty="0" err="1"/>
              <a:t>sourcetype</a:t>
            </a:r>
            <a:r>
              <a:rPr lang="en-US" dirty="0"/>
              <a:t>": "</a:t>
            </a:r>
            <a:r>
              <a:rPr lang="en-US" dirty="0" err="1"/>
              <a:t>mysourcetype</a:t>
            </a:r>
            <a:r>
              <a:rPr lang="en-US" dirty="0"/>
              <a:t>", "event": " Hello, World!"}’</a:t>
            </a:r>
            <a:endParaRPr lang="en-US" dirty="0" smtClean="0"/>
          </a:p>
          <a:p>
            <a:r>
              <a:rPr lang="en-US" dirty="0" smtClean="0"/>
              <a:t>Splunk Cloud Trial</a:t>
            </a:r>
            <a:endParaRPr lang="en-US" dirty="0"/>
          </a:p>
          <a:p>
            <a:pPr lvl="1">
              <a:buFont typeface="Arial" charset="0"/>
              <a:buChar char="•"/>
            </a:pPr>
            <a:r>
              <a:rPr lang="en-US" dirty="0" smtClean="0"/>
              <a:t>bash$ curl </a:t>
            </a:r>
            <a:r>
              <a:rPr lang="en-US" dirty="0"/>
              <a:t>-k https://</a:t>
            </a:r>
            <a:r>
              <a:rPr lang="en-US" dirty="0" smtClean="0"/>
              <a:t>input-&lt;</a:t>
            </a:r>
            <a:r>
              <a:rPr lang="en-US" dirty="0" err="1" smtClean="0"/>
              <a:t>trial_name</a:t>
            </a:r>
            <a:r>
              <a:rPr lang="en-US" dirty="0" smtClean="0"/>
              <a:t>&gt;.cloud.splunk.com:8088/services/collector </a:t>
            </a:r>
            <a:r>
              <a:rPr lang="en-US" dirty="0"/>
              <a:t>-H 'Authorization: Splunk </a:t>
            </a:r>
            <a:r>
              <a:rPr lang="en-US" dirty="0" smtClean="0"/>
              <a:t>&lt;token&gt;' </a:t>
            </a:r>
            <a:r>
              <a:rPr lang="en-US" dirty="0"/>
              <a:t>-d '{"</a:t>
            </a:r>
            <a:r>
              <a:rPr lang="en-US" dirty="0" err="1"/>
              <a:t>event":"Hello</a:t>
            </a:r>
            <a:r>
              <a:rPr lang="en-US" dirty="0"/>
              <a:t>, World!"}'</a:t>
            </a:r>
          </a:p>
          <a:p>
            <a:pPr lvl="1">
              <a:buFont typeface="Arial" charset="0"/>
              <a:buChar char="•"/>
            </a:pPr>
            <a:endParaRPr lang="en-US" dirty="0"/>
          </a:p>
          <a:p>
            <a:pPr lvl="1"/>
            <a:endParaRPr lang="en-US" dirty="0"/>
          </a:p>
        </p:txBody>
      </p:sp>
      <p:sp>
        <p:nvSpPr>
          <p:cNvPr id="3" name="Title 2"/>
          <p:cNvSpPr>
            <a:spLocks noGrp="1"/>
          </p:cNvSpPr>
          <p:nvPr>
            <p:ph type="title"/>
          </p:nvPr>
        </p:nvSpPr>
        <p:spPr/>
        <p:txBody>
          <a:bodyPr/>
          <a:lstStyle/>
          <a:p>
            <a:r>
              <a:rPr lang="en-US" dirty="0" err="1"/>
              <a:t>cURL</a:t>
            </a:r>
            <a:r>
              <a:rPr lang="en-US" dirty="0"/>
              <a:t> Command for HEC Testing</a:t>
            </a:r>
          </a:p>
        </p:txBody>
      </p:sp>
      <p:sp>
        <p:nvSpPr>
          <p:cNvPr id="6" name="Subtitle 5"/>
          <p:cNvSpPr>
            <a:spLocks noGrp="1"/>
          </p:cNvSpPr>
          <p:nvPr>
            <p:ph type="subTitle" idx="12"/>
          </p:nvPr>
        </p:nvSpPr>
        <p:spPr/>
        <p:txBody>
          <a:bodyPr/>
          <a:lstStyle/>
          <a:p>
            <a:r>
              <a:rPr lang="en-US" dirty="0">
                <a:hlinkClick r:id="rId4"/>
              </a:rPr>
              <a:t>http://</a:t>
            </a:r>
            <a:r>
              <a:rPr lang="en-US" dirty="0" smtClean="0">
                <a:hlinkClick r:id="rId4"/>
              </a:rPr>
              <a:t>dev.splunk.com/view/event-collector/SP-CAAAE7F</a:t>
            </a:r>
            <a:r>
              <a:rPr lang="en-US" dirty="0" smtClean="0"/>
              <a:t> </a:t>
            </a:r>
            <a:endParaRPr lang="en-US" dirty="0"/>
          </a:p>
        </p:txBody>
      </p:sp>
    </p:spTree>
    <p:extLst>
      <p:ext uri="{BB962C8B-B14F-4D97-AF65-F5344CB8AC3E}">
        <p14:creationId xmlns:p14="http://schemas.microsoft.com/office/powerpoint/2010/main" val="87935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Lambda Function</a:t>
            </a:r>
            <a:endParaRPr lang="en-US" dirty="0"/>
          </a:p>
        </p:txBody>
      </p:sp>
      <p:sp>
        <p:nvSpPr>
          <p:cNvPr id="3" name="Subtitle 2"/>
          <p:cNvSpPr>
            <a:spLocks noGrp="1"/>
          </p:cNvSpPr>
          <p:nvPr>
            <p:ph type="subTitle" idx="1"/>
          </p:nvPr>
        </p:nvSpPr>
        <p:spPr/>
        <p:txBody>
          <a:bodyPr/>
          <a:lstStyle/>
          <a:p>
            <a:r>
              <a:rPr lang="en-US" dirty="0" smtClean="0"/>
              <a:t>Simple test to validate Lambda function is sending data to Splunk HEC</a:t>
            </a:r>
            <a:endParaRPr lang="en-US" dirty="0"/>
          </a:p>
        </p:txBody>
      </p:sp>
    </p:spTree>
    <p:extLst>
      <p:ext uri="{BB962C8B-B14F-4D97-AF65-F5344CB8AC3E}">
        <p14:creationId xmlns:p14="http://schemas.microsoft.com/office/powerpoint/2010/main" val="137744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949" y="2964004"/>
            <a:ext cx="2491655" cy="1688384"/>
          </a:xfrm>
          <a:prstGeom prst="rect">
            <a:avLst/>
          </a:prstGeom>
        </p:spPr>
      </p:pic>
      <p:sp>
        <p:nvSpPr>
          <p:cNvPr id="3" name="Title 2"/>
          <p:cNvSpPr>
            <a:spLocks noGrp="1"/>
          </p:cNvSpPr>
          <p:nvPr>
            <p:ph type="title"/>
          </p:nvPr>
        </p:nvSpPr>
        <p:spPr/>
        <p:txBody>
          <a:bodyPr/>
          <a:lstStyle/>
          <a:p>
            <a:r>
              <a:rPr lang="en-US" dirty="0" smtClean="0"/>
              <a:t>Testing Lambda Function</a:t>
            </a:r>
            <a:endParaRPr lang="en-US" dirty="0"/>
          </a:p>
        </p:txBody>
      </p:sp>
      <p:sp>
        <p:nvSpPr>
          <p:cNvPr id="4" name="Subtitle 3"/>
          <p:cNvSpPr>
            <a:spLocks noGrp="1"/>
          </p:cNvSpPr>
          <p:nvPr>
            <p:ph type="subTitle" idx="12"/>
          </p:nvPr>
        </p:nvSpPr>
        <p:spPr/>
        <p:txBody>
          <a:bodyPr/>
          <a:lstStyle/>
          <a:p>
            <a:r>
              <a:rPr lang="en-US" dirty="0" smtClean="0"/>
              <a:t>Create Test using CloudWatch Logs event</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429" y="1399387"/>
            <a:ext cx="2751678" cy="146085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9286" y="1402382"/>
            <a:ext cx="2596318" cy="145786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4783" y="1399388"/>
            <a:ext cx="2360654" cy="1464934"/>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0663" y="2964004"/>
            <a:ext cx="2654419" cy="1615311"/>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4783" y="3085817"/>
            <a:ext cx="2396758" cy="1222836"/>
          </a:xfrm>
          <a:prstGeom prst="rect">
            <a:avLst/>
          </a:prstGeom>
        </p:spPr>
      </p:pic>
      <p:sp>
        <p:nvSpPr>
          <p:cNvPr id="11" name="TextBox 10"/>
          <p:cNvSpPr txBox="1"/>
          <p:nvPr/>
        </p:nvSpPr>
        <p:spPr>
          <a:xfrm>
            <a:off x="188429" y="1207008"/>
            <a:ext cx="2751677" cy="184666"/>
          </a:xfrm>
          <a:prstGeom prst="rect">
            <a:avLst/>
          </a:prstGeom>
          <a:noFill/>
        </p:spPr>
        <p:txBody>
          <a:bodyPr wrap="square" lIns="0" tIns="0" rIns="0" bIns="0" rtlCol="0">
            <a:spAutoFit/>
          </a:bodyPr>
          <a:lstStyle/>
          <a:p>
            <a:pPr algn="ctr"/>
            <a:r>
              <a:rPr lang="en-US" sz="1200" dirty="0" smtClean="0"/>
              <a:t>Click drop down </a:t>
            </a:r>
            <a:r>
              <a:rPr lang="en-US" sz="1200" smtClean="0"/>
              <a:t>by Test</a:t>
            </a:r>
            <a:endParaRPr lang="en-US" sz="1200" dirty="0" smtClean="0"/>
          </a:p>
        </p:txBody>
      </p:sp>
      <p:sp>
        <p:nvSpPr>
          <p:cNvPr id="12" name="TextBox 11"/>
          <p:cNvSpPr txBox="1"/>
          <p:nvPr/>
        </p:nvSpPr>
        <p:spPr>
          <a:xfrm>
            <a:off x="3139286" y="1207008"/>
            <a:ext cx="2596318" cy="184666"/>
          </a:xfrm>
          <a:prstGeom prst="rect">
            <a:avLst/>
          </a:prstGeom>
          <a:noFill/>
        </p:spPr>
        <p:txBody>
          <a:bodyPr wrap="square" lIns="0" tIns="0" rIns="0" bIns="0" rtlCol="0">
            <a:spAutoFit/>
          </a:bodyPr>
          <a:lstStyle/>
          <a:p>
            <a:pPr algn="ctr"/>
            <a:r>
              <a:rPr lang="en-US" sz="1200" smtClean="0"/>
              <a:t>Configure test events</a:t>
            </a:r>
            <a:endParaRPr lang="en-US" sz="1200" dirty="0" smtClean="0"/>
          </a:p>
        </p:txBody>
      </p:sp>
      <p:sp>
        <p:nvSpPr>
          <p:cNvPr id="13" name="TextBox 12"/>
          <p:cNvSpPr txBox="1"/>
          <p:nvPr/>
        </p:nvSpPr>
        <p:spPr>
          <a:xfrm>
            <a:off x="5934782" y="1196300"/>
            <a:ext cx="2360655" cy="184666"/>
          </a:xfrm>
          <a:prstGeom prst="rect">
            <a:avLst/>
          </a:prstGeom>
          <a:noFill/>
        </p:spPr>
        <p:txBody>
          <a:bodyPr wrap="square" lIns="0" tIns="0" rIns="0" bIns="0" rtlCol="0">
            <a:spAutoFit/>
          </a:bodyPr>
          <a:lstStyle/>
          <a:p>
            <a:pPr algn="ctr"/>
            <a:r>
              <a:rPr lang="en-US" sz="1200" dirty="0" smtClean="0"/>
              <a:t>Click on the Event Template</a:t>
            </a:r>
          </a:p>
        </p:txBody>
      </p:sp>
      <p:sp>
        <p:nvSpPr>
          <p:cNvPr id="14" name="TextBox 13"/>
          <p:cNvSpPr txBox="1"/>
          <p:nvPr/>
        </p:nvSpPr>
        <p:spPr>
          <a:xfrm>
            <a:off x="342046" y="4590743"/>
            <a:ext cx="2525511" cy="169277"/>
          </a:xfrm>
          <a:prstGeom prst="rect">
            <a:avLst/>
          </a:prstGeom>
          <a:noFill/>
        </p:spPr>
        <p:txBody>
          <a:bodyPr wrap="square" lIns="0" tIns="0" rIns="0" bIns="0" rtlCol="0">
            <a:spAutoFit/>
          </a:bodyPr>
          <a:lstStyle/>
          <a:p>
            <a:pPr algn="ctr"/>
            <a:r>
              <a:rPr lang="en-US" sz="1100" dirty="0" smtClean="0"/>
              <a:t>Change the template to Cloudwatch Logs</a:t>
            </a:r>
          </a:p>
        </p:txBody>
      </p:sp>
      <p:sp>
        <p:nvSpPr>
          <p:cNvPr id="15" name="TextBox 14"/>
          <p:cNvSpPr txBox="1"/>
          <p:nvPr/>
        </p:nvSpPr>
        <p:spPr>
          <a:xfrm>
            <a:off x="3306469" y="4652388"/>
            <a:ext cx="2429135" cy="184666"/>
          </a:xfrm>
          <a:prstGeom prst="rect">
            <a:avLst/>
          </a:prstGeom>
          <a:noFill/>
        </p:spPr>
        <p:txBody>
          <a:bodyPr wrap="square" lIns="0" tIns="0" rIns="0" bIns="0" rtlCol="0">
            <a:spAutoFit/>
          </a:bodyPr>
          <a:lstStyle/>
          <a:p>
            <a:pPr algn="ctr"/>
            <a:r>
              <a:rPr lang="en-US" sz="1200" smtClean="0"/>
              <a:t>Name the test</a:t>
            </a:r>
            <a:endParaRPr lang="en-US" sz="1200" dirty="0" smtClean="0"/>
          </a:p>
        </p:txBody>
      </p:sp>
      <p:sp>
        <p:nvSpPr>
          <p:cNvPr id="16" name="TextBox 15"/>
          <p:cNvSpPr txBox="1"/>
          <p:nvPr/>
        </p:nvSpPr>
        <p:spPr>
          <a:xfrm>
            <a:off x="5998464" y="4308653"/>
            <a:ext cx="2296973" cy="184666"/>
          </a:xfrm>
          <a:prstGeom prst="rect">
            <a:avLst/>
          </a:prstGeom>
          <a:noFill/>
        </p:spPr>
        <p:txBody>
          <a:bodyPr wrap="square" lIns="0" tIns="0" rIns="0" bIns="0" rtlCol="0">
            <a:spAutoFit/>
          </a:bodyPr>
          <a:lstStyle/>
          <a:p>
            <a:pPr algn="ctr"/>
            <a:r>
              <a:rPr lang="en-US" sz="1200" dirty="0" smtClean="0"/>
              <a:t>Execute the test</a:t>
            </a:r>
          </a:p>
        </p:txBody>
      </p:sp>
    </p:spTree>
    <p:extLst>
      <p:ext uri="{BB962C8B-B14F-4D97-AF65-F5344CB8AC3E}">
        <p14:creationId xmlns:p14="http://schemas.microsoft.com/office/powerpoint/2010/main" val="186008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App Configuration Settings</a:t>
            </a:r>
            <a:endParaRPr lang="en-US" dirty="0"/>
          </a:p>
        </p:txBody>
      </p:sp>
      <p:sp>
        <p:nvSpPr>
          <p:cNvPr id="3" name="Subtitle 2"/>
          <p:cNvSpPr>
            <a:spLocks noGrp="1"/>
          </p:cNvSpPr>
          <p:nvPr>
            <p:ph type="subTitle" idx="1"/>
          </p:nvPr>
        </p:nvSpPr>
        <p:spPr/>
        <p:txBody>
          <a:bodyPr/>
          <a:lstStyle/>
          <a:p>
            <a:r>
              <a:rPr lang="en-US" dirty="0" smtClean="0"/>
              <a:t>Check these configuration settings and make sure they are working</a:t>
            </a:r>
            <a:endParaRPr lang="en-US" dirty="0"/>
          </a:p>
        </p:txBody>
      </p:sp>
    </p:spTree>
    <p:extLst>
      <p:ext uri="{BB962C8B-B14F-4D97-AF65-F5344CB8AC3E}">
        <p14:creationId xmlns:p14="http://schemas.microsoft.com/office/powerpoint/2010/main" val="7818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a:buFont typeface="Arial" charset="0"/>
              <a:buChar char="•"/>
            </a:pPr>
            <a:r>
              <a:rPr lang="en-US" dirty="0" smtClean="0"/>
              <a:t>Macros are found in the UI Settings -&gt; Advanced Search -&gt; Search macros</a:t>
            </a:r>
          </a:p>
          <a:p>
            <a:pPr>
              <a:buFont typeface="Arial" charset="0"/>
              <a:buChar char="•"/>
            </a:pPr>
            <a:r>
              <a:rPr lang="en-US" dirty="0" smtClean="0"/>
              <a:t>If you change the default index Splunk is sending the AWS data, then modify the index macro to include the new index. This will impact the dashboards, reports, saved searches and summary indexes in the app.</a:t>
            </a:r>
          </a:p>
          <a:p>
            <a:pPr>
              <a:buFont typeface="Arial" charset="0"/>
              <a:buChar char="•"/>
            </a:pPr>
            <a:r>
              <a:rPr lang="en-US" dirty="0" smtClean="0"/>
              <a:t>Config Macro : </a:t>
            </a:r>
            <a:r>
              <a:rPr lang="en-US" dirty="0" err="1" smtClean="0"/>
              <a:t>aws</a:t>
            </a:r>
            <a:r>
              <a:rPr lang="en-US" dirty="0" smtClean="0"/>
              <a:t>-</a:t>
            </a:r>
            <a:r>
              <a:rPr lang="en-US" dirty="0" err="1" smtClean="0"/>
              <a:t>config</a:t>
            </a:r>
            <a:r>
              <a:rPr lang="en-US" dirty="0" smtClean="0"/>
              <a:t>-notification-</a:t>
            </a:r>
            <a:r>
              <a:rPr lang="en-US" dirty="0" err="1" smtClean="0"/>
              <a:t>sourcetype</a:t>
            </a:r>
            <a:r>
              <a:rPr lang="en-US" dirty="0" smtClean="0"/>
              <a:t> needs to be changed to `</a:t>
            </a:r>
            <a:r>
              <a:rPr lang="en-US" dirty="0" err="1" smtClean="0"/>
              <a:t>aws</a:t>
            </a:r>
            <a:r>
              <a:rPr lang="en-US" dirty="0" smtClean="0"/>
              <a:t>-</a:t>
            </a:r>
            <a:r>
              <a:rPr lang="en-US" dirty="0" err="1" smtClean="0"/>
              <a:t>config</a:t>
            </a:r>
            <a:r>
              <a:rPr lang="en-US" dirty="0" smtClean="0"/>
              <a:t>-index` </a:t>
            </a:r>
            <a:r>
              <a:rPr lang="en-US" dirty="0" err="1"/>
              <a:t>sourcetype</a:t>
            </a:r>
            <a:r>
              <a:rPr lang="en-US" dirty="0"/>
              <a:t>=</a:t>
            </a:r>
            <a:r>
              <a:rPr lang="en-US" dirty="0" err="1"/>
              <a:t>aws:config</a:t>
            </a:r>
            <a:r>
              <a:rPr lang="en-US" dirty="0"/>
              <a:t> source="*</a:t>
            </a:r>
            <a:r>
              <a:rPr lang="en-US" dirty="0" err="1"/>
              <a:t>ConfigHistory</a:t>
            </a:r>
            <a:r>
              <a:rPr lang="en-US" dirty="0" smtClean="0"/>
              <a:t>* </a:t>
            </a:r>
          </a:p>
          <a:p>
            <a:pPr>
              <a:buFont typeface="Arial" charset="0"/>
              <a:buChar char="•"/>
            </a:pPr>
            <a:r>
              <a:rPr lang="en-US" dirty="0" smtClean="0"/>
              <a:t>This change will enable the dashboards to work with the new SQS Based S3 input and populate the </a:t>
            </a:r>
            <a:r>
              <a:rPr lang="en-US" dirty="0" err="1" smtClean="0"/>
              <a:t>config</a:t>
            </a:r>
            <a:r>
              <a:rPr lang="en-US" dirty="0" smtClean="0"/>
              <a:t> based dashboards. </a:t>
            </a:r>
            <a:endParaRPr lang="en-US" dirty="0"/>
          </a:p>
          <a:p>
            <a:pPr lvl="1"/>
            <a:endParaRPr lang="en-US" dirty="0"/>
          </a:p>
        </p:txBody>
      </p:sp>
      <p:sp>
        <p:nvSpPr>
          <p:cNvPr id="3" name="Title 2"/>
          <p:cNvSpPr>
            <a:spLocks noGrp="1"/>
          </p:cNvSpPr>
          <p:nvPr>
            <p:ph type="title"/>
          </p:nvPr>
        </p:nvSpPr>
        <p:spPr/>
        <p:txBody>
          <a:bodyPr/>
          <a:lstStyle/>
          <a:p>
            <a:r>
              <a:rPr lang="en-US" dirty="0"/>
              <a:t>Troubleshoot </a:t>
            </a:r>
            <a:r>
              <a:rPr lang="en-US" dirty="0" smtClean="0"/>
              <a:t>App: Macros</a:t>
            </a:r>
            <a:endParaRPr lang="en-US" dirty="0"/>
          </a:p>
        </p:txBody>
      </p:sp>
      <p:sp>
        <p:nvSpPr>
          <p:cNvPr id="6" name="Subtitle 5"/>
          <p:cNvSpPr>
            <a:spLocks noGrp="1"/>
          </p:cNvSpPr>
          <p:nvPr>
            <p:ph type="subTitle" idx="12"/>
          </p:nvPr>
        </p:nvSpPr>
        <p:spPr/>
        <p:txBody>
          <a:bodyPr/>
          <a:lstStyle/>
          <a:p>
            <a:r>
              <a:rPr lang="en-US" dirty="0">
                <a:hlinkClick r:id="rId3"/>
              </a:rPr>
              <a:t>http://</a:t>
            </a:r>
            <a:r>
              <a:rPr lang="en-US" dirty="0" smtClean="0">
                <a:hlinkClick r:id="rId3"/>
              </a:rPr>
              <a:t>docs.splunk.com/Documentation/AWS/5.0.2/Installation/Macros</a:t>
            </a:r>
            <a:r>
              <a:rPr lang="en-US" dirty="0" smtClean="0"/>
              <a:t> </a:t>
            </a:r>
            <a:endParaRPr lang="en-US" dirty="0"/>
          </a:p>
        </p:txBody>
      </p:sp>
    </p:spTree>
    <p:extLst>
      <p:ext uri="{BB962C8B-B14F-4D97-AF65-F5344CB8AC3E}">
        <p14:creationId xmlns:p14="http://schemas.microsoft.com/office/powerpoint/2010/main" val="193611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a:buFont typeface="Arial" charset="0"/>
              <a:buChar char="•"/>
            </a:pPr>
            <a:r>
              <a:rPr lang="en-US" dirty="0" smtClean="0"/>
              <a:t>Saved Searches are used to populate the Summary indexes, create lookup files, create the topology, extract tags, update macros and much more. </a:t>
            </a:r>
          </a:p>
          <a:p>
            <a:pPr>
              <a:buFont typeface="Arial" charset="0"/>
              <a:buChar char="•"/>
            </a:pPr>
            <a:r>
              <a:rPr lang="en-US" dirty="0" smtClean="0"/>
              <a:t>Validate that the saved searches are running if you’re missing any dashboards or data in the app.</a:t>
            </a:r>
          </a:p>
          <a:p>
            <a:pPr marL="216694" lvl="1" indent="-216694">
              <a:lnSpc>
                <a:spcPct val="92000"/>
              </a:lnSpc>
              <a:buSzPct val="70000"/>
              <a:buFont typeface="Arial" charset="0"/>
              <a:buChar char="•"/>
            </a:pPr>
            <a:r>
              <a:rPr lang="en-US" dirty="0" smtClean="0"/>
              <a:t>Run this search to validate the saved search ran</a:t>
            </a:r>
            <a:r>
              <a:rPr lang="en-US" dirty="0"/>
              <a:t>: </a:t>
            </a:r>
            <a:endParaRPr lang="en-US" dirty="0" smtClean="0"/>
          </a:p>
          <a:p>
            <a:pPr marL="390525" lvl="2" indent="-216694">
              <a:lnSpc>
                <a:spcPct val="92000"/>
              </a:lnSpc>
              <a:buSzPct val="70000"/>
              <a:buFont typeface="Arial" charset="0"/>
              <a:buChar char="•"/>
            </a:pPr>
            <a:r>
              <a:rPr lang="en-US" dirty="0" smtClean="0"/>
              <a:t>index</a:t>
            </a:r>
            <a:r>
              <a:rPr lang="en-US" dirty="0"/>
              <a:t>=_internal </a:t>
            </a:r>
            <a:r>
              <a:rPr lang="en-US" dirty="0" err="1"/>
              <a:t>sourcetype</a:t>
            </a:r>
            <a:r>
              <a:rPr lang="en-US" dirty="0"/>
              <a:t>=scheduler app=</a:t>
            </a:r>
            <a:r>
              <a:rPr lang="en-US" dirty="0" err="1"/>
              <a:t>splunk_app_aws</a:t>
            </a:r>
            <a:r>
              <a:rPr lang="en-US" dirty="0"/>
              <a:t> | stats </a:t>
            </a:r>
            <a:r>
              <a:rPr lang="en-US" dirty="0" err="1"/>
              <a:t>count,values</a:t>
            </a:r>
            <a:r>
              <a:rPr lang="en-US" dirty="0"/>
              <a:t>(</a:t>
            </a:r>
            <a:r>
              <a:rPr lang="en-US" dirty="0" err="1"/>
              <a:t>savedsearch_name</a:t>
            </a:r>
            <a:r>
              <a:rPr lang="en-US" dirty="0"/>
              <a:t>) by status</a:t>
            </a:r>
          </a:p>
          <a:p>
            <a:pPr>
              <a:buFont typeface="Arial" charset="0"/>
              <a:buChar char="•"/>
            </a:pPr>
            <a:endParaRPr lang="en-US" dirty="0" smtClean="0"/>
          </a:p>
        </p:txBody>
      </p:sp>
      <p:sp>
        <p:nvSpPr>
          <p:cNvPr id="3" name="Title 2"/>
          <p:cNvSpPr>
            <a:spLocks noGrp="1"/>
          </p:cNvSpPr>
          <p:nvPr>
            <p:ph type="title"/>
          </p:nvPr>
        </p:nvSpPr>
        <p:spPr/>
        <p:txBody>
          <a:bodyPr/>
          <a:lstStyle/>
          <a:p>
            <a:r>
              <a:rPr lang="en-US" dirty="0"/>
              <a:t>Troubleshoot </a:t>
            </a:r>
            <a:r>
              <a:rPr lang="en-US" dirty="0" smtClean="0"/>
              <a:t>App: Saved Searches</a:t>
            </a:r>
            <a:endParaRPr lang="en-US" dirty="0"/>
          </a:p>
        </p:txBody>
      </p:sp>
      <p:sp>
        <p:nvSpPr>
          <p:cNvPr id="6" name="Subtitle 5"/>
          <p:cNvSpPr>
            <a:spLocks noGrp="1"/>
          </p:cNvSpPr>
          <p:nvPr>
            <p:ph type="subTitle" idx="12"/>
          </p:nvPr>
        </p:nvSpPr>
        <p:spPr/>
        <p:txBody>
          <a:bodyPr/>
          <a:lstStyle/>
          <a:p>
            <a:r>
              <a:rPr lang="en-US" dirty="0">
                <a:hlinkClick r:id="rId2"/>
              </a:rPr>
              <a:t>http://</a:t>
            </a:r>
            <a:r>
              <a:rPr lang="en-US" dirty="0" smtClean="0">
                <a:hlinkClick r:id="rId2"/>
              </a:rPr>
              <a:t>docs.splunk.com/Documentation/AWS/5.0.2/Installation/Savedsearches</a:t>
            </a:r>
            <a:r>
              <a:rPr lang="en-US" dirty="0" smtClean="0"/>
              <a:t> </a:t>
            </a:r>
            <a:endParaRPr lang="en-US" dirty="0"/>
          </a:p>
        </p:txBody>
      </p:sp>
    </p:spTree>
    <p:extLst>
      <p:ext uri="{BB962C8B-B14F-4D97-AF65-F5344CB8AC3E}">
        <p14:creationId xmlns:p14="http://schemas.microsoft.com/office/powerpoint/2010/main" val="65439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lvl="1"/>
            <a:r>
              <a:rPr lang="en-US" sz="1800" dirty="0" smtClean="0"/>
              <a:t>Lookups are used to enrich the data in the AWS app. This includes the prices for EC2 instances as well as regions.</a:t>
            </a:r>
          </a:p>
          <a:p>
            <a:pPr lvl="1"/>
            <a:r>
              <a:rPr lang="en-US" sz="1800" dirty="0" smtClean="0"/>
              <a:t>They can be found </a:t>
            </a:r>
            <a:r>
              <a:rPr lang="en-US" sz="1800" dirty="0"/>
              <a:t>$SPLUNK_HOME/</a:t>
            </a:r>
            <a:r>
              <a:rPr lang="en-US" sz="1800" dirty="0" err="1"/>
              <a:t>etc</a:t>
            </a:r>
            <a:r>
              <a:rPr lang="en-US" sz="1800" dirty="0"/>
              <a:t>/apps/</a:t>
            </a:r>
            <a:r>
              <a:rPr lang="en-US" sz="1800" dirty="0" err="1"/>
              <a:t>splunk_app_aws</a:t>
            </a:r>
            <a:r>
              <a:rPr lang="en-US" sz="1800" dirty="0"/>
              <a:t>/lookups</a:t>
            </a:r>
          </a:p>
        </p:txBody>
      </p:sp>
      <p:sp>
        <p:nvSpPr>
          <p:cNvPr id="3" name="Title 2"/>
          <p:cNvSpPr>
            <a:spLocks noGrp="1"/>
          </p:cNvSpPr>
          <p:nvPr>
            <p:ph type="title"/>
          </p:nvPr>
        </p:nvSpPr>
        <p:spPr/>
        <p:txBody>
          <a:bodyPr/>
          <a:lstStyle/>
          <a:p>
            <a:r>
              <a:rPr lang="en-US" dirty="0"/>
              <a:t>Troubleshoot </a:t>
            </a:r>
            <a:r>
              <a:rPr lang="en-US" dirty="0" smtClean="0"/>
              <a:t>App: Lookups</a:t>
            </a:r>
            <a:endParaRPr lang="en-US" dirty="0"/>
          </a:p>
        </p:txBody>
      </p:sp>
      <p:sp>
        <p:nvSpPr>
          <p:cNvPr id="6" name="Subtitle 5"/>
          <p:cNvSpPr>
            <a:spLocks noGrp="1"/>
          </p:cNvSpPr>
          <p:nvPr>
            <p:ph type="subTitle" idx="12"/>
          </p:nvPr>
        </p:nvSpPr>
        <p:spPr/>
        <p:txBody>
          <a:bodyPr/>
          <a:lstStyle/>
          <a:p>
            <a:r>
              <a:rPr lang="en-US" dirty="0">
                <a:hlinkClick r:id="rId2"/>
              </a:rPr>
              <a:t>http://</a:t>
            </a:r>
            <a:r>
              <a:rPr lang="en-US" dirty="0" smtClean="0">
                <a:hlinkClick r:id="rId2"/>
              </a:rPr>
              <a:t>docs.splunk.com/Documentation/AWS/5.0.2/Installation/Lookups</a:t>
            </a:r>
            <a:r>
              <a:rPr lang="en-US" dirty="0" smtClean="0"/>
              <a:t> </a:t>
            </a:r>
            <a:endParaRPr lang="en-US" dirty="0"/>
          </a:p>
        </p:txBody>
      </p:sp>
    </p:spTree>
    <p:extLst>
      <p:ext uri="{BB962C8B-B14F-4D97-AF65-F5344CB8AC3E}">
        <p14:creationId xmlns:p14="http://schemas.microsoft.com/office/powerpoint/2010/main" val="111021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42047" y="762978"/>
            <a:ext cx="8459904" cy="3467436"/>
          </a:xfrm>
        </p:spPr>
        <p:txBody>
          <a:bodyPr/>
          <a:lstStyle/>
          <a:p>
            <a:r>
              <a:rPr lang="en-US" dirty="0" smtClean="0"/>
              <a:t>Index Workflow</a:t>
            </a:r>
          </a:p>
          <a:p>
            <a:r>
              <a:rPr lang="en-US" dirty="0" smtClean="0"/>
              <a:t>Splunk AWS App Index Workflow</a:t>
            </a:r>
          </a:p>
          <a:p>
            <a:pPr lvl="1"/>
            <a:r>
              <a:rPr lang="en-US" dirty="0" smtClean="0"/>
              <a:t>Sending data to new index not main</a:t>
            </a:r>
          </a:p>
          <a:p>
            <a:r>
              <a:rPr lang="en-US" dirty="0" smtClean="0"/>
              <a:t>Enable </a:t>
            </a:r>
            <a:r>
              <a:rPr lang="en-US" dirty="0"/>
              <a:t>DEBUG for the Add-on</a:t>
            </a:r>
          </a:p>
          <a:p>
            <a:r>
              <a:rPr lang="en-US" dirty="0"/>
              <a:t>Search indexes (main, _internal)</a:t>
            </a:r>
          </a:p>
          <a:p>
            <a:r>
              <a:rPr lang="en-US" dirty="0" err="1"/>
              <a:t>cURL</a:t>
            </a:r>
            <a:r>
              <a:rPr lang="en-US" dirty="0"/>
              <a:t> Command for HEC </a:t>
            </a:r>
            <a:r>
              <a:rPr lang="en-US" dirty="0" smtClean="0"/>
              <a:t>/ Lambda Testing</a:t>
            </a:r>
          </a:p>
          <a:p>
            <a:r>
              <a:rPr lang="en-US" dirty="0"/>
              <a:t>AWS App Configuration Settings</a:t>
            </a:r>
            <a:endParaRPr lang="en-US" dirty="0" smtClean="0"/>
          </a:p>
          <a:p>
            <a:pPr lvl="1"/>
            <a:r>
              <a:rPr lang="en-US" dirty="0" smtClean="0"/>
              <a:t>Saved Searches</a:t>
            </a:r>
          </a:p>
          <a:p>
            <a:pPr lvl="1"/>
            <a:r>
              <a:rPr lang="en-US" dirty="0" smtClean="0"/>
              <a:t>Lookup</a:t>
            </a:r>
          </a:p>
          <a:p>
            <a:pPr lvl="1"/>
            <a:r>
              <a:rPr lang="en-US" dirty="0" smtClean="0"/>
              <a:t>Data Models</a:t>
            </a:r>
          </a:p>
          <a:p>
            <a:pPr lvl="1"/>
            <a:r>
              <a:rPr lang="en-US" dirty="0" smtClean="0"/>
              <a:t>Macros</a:t>
            </a:r>
          </a:p>
          <a:p>
            <a:pPr lvl="2"/>
            <a:r>
              <a:rPr lang="en-US" dirty="0" smtClean="0"/>
              <a:t>Config Dashboard Fix</a:t>
            </a:r>
          </a:p>
        </p:txBody>
      </p:sp>
      <p:sp>
        <p:nvSpPr>
          <p:cNvPr id="3" name="Title 2"/>
          <p:cNvSpPr>
            <a:spLocks noGrp="1"/>
          </p:cNvSpPr>
          <p:nvPr>
            <p:ph type="title"/>
          </p:nvPr>
        </p:nvSpPr>
        <p:spPr/>
        <p:txBody>
          <a:bodyPr/>
          <a:lstStyle/>
          <a:p>
            <a:r>
              <a:rPr lang="en-US" dirty="0"/>
              <a:t>Troubleshoot AWS App</a:t>
            </a:r>
          </a:p>
        </p:txBody>
      </p:sp>
      <p:sp>
        <p:nvSpPr>
          <p:cNvPr id="6" name="Subtitle 5"/>
          <p:cNvSpPr>
            <a:spLocks noGrp="1"/>
          </p:cNvSpPr>
          <p:nvPr>
            <p:ph type="subTitle" idx="12"/>
          </p:nvPr>
        </p:nvSpPr>
        <p:spPr/>
        <p:txBody>
          <a:bodyPr/>
          <a:lstStyle/>
          <a:p>
            <a:r>
              <a:rPr lang="en-US" dirty="0"/>
              <a:t>Checking Inputs and _internal indexes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960" y="1180018"/>
            <a:ext cx="2546597" cy="3342409"/>
          </a:xfrm>
          <a:prstGeom prst="rect">
            <a:avLst/>
          </a:prstGeom>
        </p:spPr>
      </p:pic>
    </p:spTree>
    <p:extLst>
      <p:ext uri="{BB962C8B-B14F-4D97-AF65-F5344CB8AC3E}">
        <p14:creationId xmlns:p14="http://schemas.microsoft.com/office/powerpoint/2010/main" val="85123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lvl="1"/>
            <a:r>
              <a:rPr lang="en-US" sz="1800" dirty="0" smtClean="0"/>
              <a:t>The AWS Data Models are accelerated by default and help with the dashboard performance</a:t>
            </a:r>
          </a:p>
        </p:txBody>
      </p:sp>
      <p:sp>
        <p:nvSpPr>
          <p:cNvPr id="3" name="Title 2"/>
          <p:cNvSpPr>
            <a:spLocks noGrp="1"/>
          </p:cNvSpPr>
          <p:nvPr>
            <p:ph type="title"/>
          </p:nvPr>
        </p:nvSpPr>
        <p:spPr/>
        <p:txBody>
          <a:bodyPr/>
          <a:lstStyle/>
          <a:p>
            <a:r>
              <a:rPr lang="en-US" dirty="0"/>
              <a:t>Troubleshoot </a:t>
            </a:r>
            <a:r>
              <a:rPr lang="en-US" dirty="0" smtClean="0"/>
              <a:t>App: Data Models</a:t>
            </a:r>
            <a:endParaRPr lang="en-US" dirty="0"/>
          </a:p>
        </p:txBody>
      </p:sp>
      <p:sp>
        <p:nvSpPr>
          <p:cNvPr id="6" name="Subtitle 5"/>
          <p:cNvSpPr>
            <a:spLocks noGrp="1"/>
          </p:cNvSpPr>
          <p:nvPr>
            <p:ph type="subTitle" idx="12"/>
          </p:nvPr>
        </p:nvSpPr>
        <p:spPr/>
        <p:txBody>
          <a:bodyPr/>
          <a:lstStyle/>
          <a:p>
            <a:r>
              <a:rPr lang="en-US" dirty="0">
                <a:hlinkClick r:id="rId2"/>
              </a:rPr>
              <a:t>http://</a:t>
            </a:r>
            <a:r>
              <a:rPr lang="en-US" dirty="0" smtClean="0">
                <a:hlinkClick r:id="rId2"/>
              </a:rPr>
              <a:t>docs.splunk.com/Documentation/AWS/5.0.2/Installation/Datamodels</a:t>
            </a:r>
            <a:r>
              <a:rPr lang="en-US" dirty="0" smtClean="0"/>
              <a:t> </a:t>
            </a:r>
            <a:endParaRPr lang="en-US" dirty="0"/>
          </a:p>
        </p:txBody>
      </p:sp>
    </p:spTree>
    <p:extLst>
      <p:ext uri="{BB962C8B-B14F-4D97-AF65-F5344CB8AC3E}">
        <p14:creationId xmlns:p14="http://schemas.microsoft.com/office/powerpoint/2010/main" val="74022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Dashboard Config Fix</a:t>
            </a:r>
            <a:endParaRPr lang="en-US" dirty="0"/>
          </a:p>
        </p:txBody>
      </p:sp>
      <p:sp>
        <p:nvSpPr>
          <p:cNvPr id="4" name="Subtitle 3"/>
          <p:cNvSpPr>
            <a:spLocks noGrp="1"/>
          </p:cNvSpPr>
          <p:nvPr>
            <p:ph type="subTitle" idx="12"/>
          </p:nvPr>
        </p:nvSpPr>
        <p:spPr/>
        <p:txBody>
          <a:bodyPr/>
          <a:lstStyle/>
          <a:p>
            <a:r>
              <a:rPr lang="en-US" dirty="0" smtClean="0"/>
              <a:t>Setting up </a:t>
            </a:r>
            <a:r>
              <a:rPr lang="en-US" dirty="0" err="1" smtClean="0"/>
              <a:t>aws:config</a:t>
            </a:r>
            <a:r>
              <a:rPr lang="en-US" dirty="0" smtClean="0"/>
              <a:t> to work properly</a:t>
            </a:r>
            <a:endParaRPr lang="en-US" dirty="0"/>
          </a:p>
        </p:txBody>
      </p:sp>
      <p:sp>
        <p:nvSpPr>
          <p:cNvPr id="6" name="TextBox 5"/>
          <p:cNvSpPr txBox="1"/>
          <p:nvPr/>
        </p:nvSpPr>
        <p:spPr>
          <a:xfrm>
            <a:off x="342047" y="1255767"/>
            <a:ext cx="6104965" cy="2492990"/>
          </a:xfrm>
          <a:prstGeom prst="rect">
            <a:avLst/>
          </a:prstGeom>
          <a:noFill/>
        </p:spPr>
        <p:txBody>
          <a:bodyPr wrap="square" lIns="0" tIns="0" rIns="0" bIns="0" rtlCol="0">
            <a:spAutoFit/>
          </a:bodyPr>
          <a:lstStyle/>
          <a:p>
            <a:pPr marL="457200" indent="-457200">
              <a:buAutoNum type="arabicParenR"/>
            </a:pPr>
            <a:r>
              <a:rPr lang="en-US" sz="1800" dirty="0" smtClean="0"/>
              <a:t>Modify the </a:t>
            </a:r>
            <a:r>
              <a:rPr lang="en-US" sz="1800" dirty="0" err="1" smtClean="0"/>
              <a:t>aws</a:t>
            </a:r>
            <a:r>
              <a:rPr lang="en-US" sz="1800" dirty="0" smtClean="0"/>
              <a:t>-</a:t>
            </a:r>
            <a:r>
              <a:rPr lang="en-US" sz="1800" dirty="0" err="1" smtClean="0"/>
              <a:t>config</a:t>
            </a:r>
            <a:r>
              <a:rPr lang="en-US" sz="1800" dirty="0" smtClean="0"/>
              <a:t>-notification-</a:t>
            </a:r>
            <a:r>
              <a:rPr lang="en-US" sz="1800" dirty="0" err="1" smtClean="0"/>
              <a:t>sourcetype</a:t>
            </a:r>
            <a:r>
              <a:rPr lang="en-US" sz="1800" dirty="0" smtClean="0"/>
              <a:t> macro:</a:t>
            </a:r>
          </a:p>
          <a:p>
            <a:pPr marL="865188" lvl="1" indent="-457200">
              <a:buFont typeface="Arial" charset="0"/>
              <a:buChar char="•"/>
            </a:pPr>
            <a:r>
              <a:rPr lang="en-US" sz="1800" dirty="0"/>
              <a:t>`</a:t>
            </a:r>
            <a:r>
              <a:rPr lang="en-US" sz="1800" dirty="0" err="1"/>
              <a:t>aws</a:t>
            </a:r>
            <a:r>
              <a:rPr lang="en-US" sz="1800" dirty="0"/>
              <a:t>-</a:t>
            </a:r>
            <a:r>
              <a:rPr lang="en-US" sz="1800" dirty="0" err="1"/>
              <a:t>config</a:t>
            </a:r>
            <a:r>
              <a:rPr lang="en-US" sz="1800" dirty="0"/>
              <a:t>-index` </a:t>
            </a:r>
            <a:r>
              <a:rPr lang="en-US" sz="1800" dirty="0" err="1"/>
              <a:t>sourcetype</a:t>
            </a:r>
            <a:r>
              <a:rPr lang="en-US" sz="1800" dirty="0"/>
              <a:t>=</a:t>
            </a:r>
            <a:r>
              <a:rPr lang="en-US" sz="1800" dirty="0" err="1"/>
              <a:t>aws:config</a:t>
            </a:r>
            <a:r>
              <a:rPr lang="en-US" sz="1800" dirty="0"/>
              <a:t> source="*</a:t>
            </a:r>
            <a:r>
              <a:rPr lang="en-US" sz="1800" dirty="0" err="1"/>
              <a:t>ConfigHistory</a:t>
            </a:r>
            <a:r>
              <a:rPr lang="en-US" sz="1800" smtClean="0"/>
              <a:t>*”</a:t>
            </a:r>
            <a:endParaRPr lang="en-US" sz="1800" dirty="0" smtClean="0"/>
          </a:p>
          <a:p>
            <a:pPr marL="457200" indent="-457200">
              <a:buAutoNum type="arabicParenR"/>
            </a:pPr>
            <a:r>
              <a:rPr lang="en-US" sz="1800" dirty="0" smtClean="0"/>
              <a:t>Modify the Dashboard XML</a:t>
            </a:r>
          </a:p>
          <a:p>
            <a:pPr marL="865188" lvl="1" indent="-457200">
              <a:buFont typeface="Arial" charset="0"/>
              <a:buChar char="•"/>
            </a:pPr>
            <a:r>
              <a:rPr lang="en-US" sz="1800" dirty="0" smtClean="0"/>
              <a:t>Find and replace “</a:t>
            </a:r>
            <a:r>
              <a:rPr lang="en-US" sz="1800" dirty="0" err="1" smtClean="0"/>
              <a:t>changeType</a:t>
            </a:r>
            <a:r>
              <a:rPr lang="en-US" sz="1800" dirty="0" smtClean="0"/>
              <a:t>” to “action”</a:t>
            </a:r>
          </a:p>
          <a:p>
            <a:pPr marL="865188" lvl="1" indent="-457200">
              <a:buFont typeface="Arial" charset="0"/>
              <a:buChar char="•"/>
            </a:pPr>
            <a:r>
              <a:rPr lang="en-US" sz="1800" dirty="0" smtClean="0"/>
              <a:t>Find and replace “UPDATE” to “modified”</a:t>
            </a:r>
          </a:p>
          <a:p>
            <a:pPr marL="865188" lvl="1" indent="-457200">
              <a:buFont typeface="Arial" charset="0"/>
              <a:buChar char="•"/>
            </a:pPr>
            <a:r>
              <a:rPr lang="en-US" sz="1800" dirty="0" smtClean="0"/>
              <a:t>Find and replace “DELETE” to “deleted”</a:t>
            </a:r>
          </a:p>
          <a:p>
            <a:pPr marL="865188" lvl="1" indent="-457200">
              <a:buFont typeface="Arial" charset="0"/>
              <a:buChar char="•"/>
            </a:pPr>
            <a:r>
              <a:rPr lang="en-US" sz="1800" dirty="0" smtClean="0"/>
              <a:t>Find and replace ”CREATE” to “created”</a:t>
            </a:r>
          </a:p>
          <a:p>
            <a:pPr marL="457200" indent="-457200">
              <a:buFont typeface="Arial" charset="0"/>
              <a:buChar char="•"/>
            </a:pPr>
            <a:endParaRPr lang="en-US" sz="1800" dirty="0" smtClean="0"/>
          </a:p>
        </p:txBody>
      </p:sp>
    </p:spTree>
    <p:extLst>
      <p:ext uri="{BB962C8B-B14F-4D97-AF65-F5344CB8AC3E}">
        <p14:creationId xmlns:p14="http://schemas.microsoft.com/office/powerpoint/2010/main" val="1778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to Module 6 </a:t>
            </a:r>
            <a:r>
              <a:rPr lang="en-US"/>
              <a:t>: Cloud Formation Templates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 </a:t>
            </a:r>
            <a:r>
              <a:rPr lang="en-US" dirty="0"/>
              <a:t>Workflow</a:t>
            </a:r>
          </a:p>
        </p:txBody>
      </p:sp>
      <p:sp>
        <p:nvSpPr>
          <p:cNvPr id="3" name="Subtitle 2"/>
          <p:cNvSpPr>
            <a:spLocks noGrp="1"/>
          </p:cNvSpPr>
          <p:nvPr>
            <p:ph type="subTitle" idx="1"/>
          </p:nvPr>
        </p:nvSpPr>
        <p:spPr/>
        <p:txBody>
          <a:bodyPr/>
          <a:lstStyle/>
          <a:p>
            <a:r>
              <a:rPr lang="en-US" dirty="0" smtClean="0"/>
              <a:t>How the data is indexed for the AWS App</a:t>
            </a:r>
            <a:endParaRPr lang="en-US" dirty="0"/>
          </a:p>
        </p:txBody>
      </p:sp>
    </p:spTree>
    <p:extLst>
      <p:ext uri="{BB962C8B-B14F-4D97-AF65-F5344CB8AC3E}">
        <p14:creationId xmlns:p14="http://schemas.microsoft.com/office/powerpoint/2010/main" val="14167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1280693"/>
            <a:ext cx="4013200" cy="2901201"/>
          </a:xfrm>
        </p:spPr>
      </p:pic>
      <p:sp>
        <p:nvSpPr>
          <p:cNvPr id="7" name="Content Placeholder 6"/>
          <p:cNvSpPr>
            <a:spLocks noGrp="1"/>
          </p:cNvSpPr>
          <p:nvPr>
            <p:ph sz="half" idx="12"/>
          </p:nvPr>
        </p:nvSpPr>
        <p:spPr/>
        <p:txBody>
          <a:bodyPr/>
          <a:lstStyle/>
          <a:p>
            <a:r>
              <a:rPr lang="en-US" dirty="0" smtClean="0"/>
              <a:t>By default the Splunk App for AWS and Add-on send the data into the Splunk Main (default) index. From there a saved search will run to populate the summary indexes.</a:t>
            </a:r>
          </a:p>
          <a:p>
            <a:r>
              <a:rPr lang="en-US" dirty="0" smtClean="0"/>
              <a:t>The Summary Indexes are used to populate the dashboards in the Splunk App for AWS. </a:t>
            </a:r>
          </a:p>
          <a:p>
            <a:r>
              <a:rPr lang="en-US" dirty="0" smtClean="0"/>
              <a:t>Sending data to custom indexes will require making changes to the macros supporting this app.</a:t>
            </a:r>
            <a:endParaRPr lang="en-US" dirty="0"/>
          </a:p>
        </p:txBody>
      </p:sp>
      <p:sp>
        <p:nvSpPr>
          <p:cNvPr id="6" name="Title 5"/>
          <p:cNvSpPr>
            <a:spLocks noGrp="1"/>
          </p:cNvSpPr>
          <p:nvPr>
            <p:ph type="title"/>
          </p:nvPr>
        </p:nvSpPr>
        <p:spPr/>
        <p:txBody>
          <a:bodyPr/>
          <a:lstStyle/>
          <a:p>
            <a:r>
              <a:rPr lang="en-US" dirty="0"/>
              <a:t>Splunk AWS App Index Workflow</a:t>
            </a:r>
            <a:br>
              <a:rPr lang="en-US" dirty="0"/>
            </a:br>
            <a:endParaRPr lang="en-US" dirty="0"/>
          </a:p>
        </p:txBody>
      </p:sp>
      <p:sp>
        <p:nvSpPr>
          <p:cNvPr id="8" name="Subtitle 7"/>
          <p:cNvSpPr>
            <a:spLocks noGrp="1"/>
          </p:cNvSpPr>
          <p:nvPr>
            <p:ph type="subTitle" idx="13"/>
          </p:nvPr>
        </p:nvSpPr>
        <p:spPr/>
        <p:txBody>
          <a:bodyPr/>
          <a:lstStyle/>
          <a:p>
            <a:endParaRPr lang="en-US" dirty="0"/>
          </a:p>
        </p:txBody>
      </p:sp>
    </p:spTree>
    <p:extLst>
      <p:ext uri="{BB962C8B-B14F-4D97-AF65-F5344CB8AC3E}">
        <p14:creationId xmlns:p14="http://schemas.microsoft.com/office/powerpoint/2010/main" val="141744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Sending data to new index not ‘main.’</a:t>
            </a:r>
            <a:endParaRPr lang="en-US" dirty="0"/>
          </a:p>
        </p:txBody>
      </p:sp>
      <p:sp>
        <p:nvSpPr>
          <p:cNvPr id="3" name="Subtitle 2"/>
          <p:cNvSpPr>
            <a:spLocks noGrp="1"/>
          </p:cNvSpPr>
          <p:nvPr>
            <p:ph type="subTitle" idx="1"/>
          </p:nvPr>
        </p:nvSpPr>
        <p:spPr/>
        <p:txBody>
          <a:bodyPr/>
          <a:lstStyle/>
          <a:p>
            <a:r>
              <a:rPr lang="en-US" dirty="0" smtClean="0"/>
              <a:t>This is when customers setup their own ‘</a:t>
            </a:r>
            <a:r>
              <a:rPr lang="en-US" dirty="0" err="1" smtClean="0"/>
              <a:t>aws</a:t>
            </a:r>
            <a:r>
              <a:rPr lang="en-US" dirty="0" smtClean="0"/>
              <a:t>’ index and start sending their data into that index instead of the default or main index.</a:t>
            </a:r>
            <a:endParaRPr lang="en-US" dirty="0"/>
          </a:p>
        </p:txBody>
      </p:sp>
    </p:spTree>
    <p:extLst>
      <p:ext uri="{BB962C8B-B14F-4D97-AF65-F5344CB8AC3E}">
        <p14:creationId xmlns:p14="http://schemas.microsoft.com/office/powerpoint/2010/main" val="158384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First, create a new index to send AWS data into. </a:t>
            </a:r>
          </a:p>
          <a:p>
            <a:r>
              <a:rPr lang="en-US" dirty="0" smtClean="0"/>
              <a:t>Update the proper macros and make sure the saved searches are running to populate the summary indexes:</a:t>
            </a:r>
          </a:p>
          <a:p>
            <a:pPr lvl="1"/>
            <a:r>
              <a:rPr lang="en-US" dirty="0">
                <a:hlinkClick r:id="rId3"/>
              </a:rPr>
              <a:t>http://</a:t>
            </a:r>
            <a:r>
              <a:rPr lang="en-US" dirty="0" smtClean="0">
                <a:hlinkClick r:id="rId3"/>
              </a:rPr>
              <a:t>docs.splunk.com/Documentation/AWS/5.0.2/Installation/Macros</a:t>
            </a:r>
            <a:r>
              <a:rPr lang="en-US" dirty="0" smtClean="0"/>
              <a:t> </a:t>
            </a:r>
          </a:p>
          <a:p>
            <a:r>
              <a:rPr lang="en-US" dirty="0" smtClean="0"/>
              <a:t>Make sure the saved searches are properly running</a:t>
            </a:r>
          </a:p>
          <a:p>
            <a:pPr lvl="1"/>
            <a:r>
              <a:rPr lang="en-US" dirty="0">
                <a:hlinkClick r:id="rId4"/>
              </a:rPr>
              <a:t>http://docs.splunk.com/Documentation/AWS/5.0.2/Installation/Savedsearches</a:t>
            </a:r>
            <a:r>
              <a:rPr lang="en-US" dirty="0"/>
              <a:t> </a:t>
            </a:r>
            <a:endParaRPr lang="en-US" dirty="0" smtClean="0"/>
          </a:p>
          <a:p>
            <a:r>
              <a:rPr lang="en-US" dirty="0" smtClean="0"/>
              <a:t>Activity-&gt;Jobs-&gt; filter for “</a:t>
            </a:r>
            <a:r>
              <a:rPr lang="en-US" dirty="0" err="1" smtClean="0"/>
              <a:t>vpc</a:t>
            </a:r>
            <a:r>
              <a:rPr lang="en-US" dirty="0" smtClean="0"/>
              <a:t>” and look for any jobs that failed</a:t>
            </a:r>
          </a:p>
          <a:p>
            <a:pPr lvl="1"/>
            <a:r>
              <a:rPr lang="en-US" dirty="0" smtClean="0"/>
              <a:t>Search to see if there are any skipped searches: </a:t>
            </a:r>
            <a:r>
              <a:rPr lang="en-US" dirty="0"/>
              <a:t>index=_internal </a:t>
            </a:r>
            <a:r>
              <a:rPr lang="en-US" dirty="0" err="1"/>
              <a:t>sourcetype</a:t>
            </a:r>
            <a:r>
              <a:rPr lang="en-US" dirty="0"/>
              <a:t>=scheduler app=</a:t>
            </a:r>
            <a:r>
              <a:rPr lang="en-US" dirty="0" err="1"/>
              <a:t>splunk_app_aws</a:t>
            </a:r>
            <a:r>
              <a:rPr lang="en-US" dirty="0"/>
              <a:t> | stats </a:t>
            </a:r>
            <a:r>
              <a:rPr lang="en-US" dirty="0" err="1"/>
              <a:t>count,values</a:t>
            </a:r>
            <a:r>
              <a:rPr lang="en-US" dirty="0"/>
              <a:t>(</a:t>
            </a:r>
            <a:r>
              <a:rPr lang="en-US" dirty="0" err="1"/>
              <a:t>savedsearch_name</a:t>
            </a:r>
            <a:r>
              <a:rPr lang="en-US" dirty="0"/>
              <a:t>) by </a:t>
            </a:r>
            <a:r>
              <a:rPr lang="en-US" dirty="0" smtClean="0"/>
              <a:t>status</a:t>
            </a:r>
          </a:p>
          <a:p>
            <a:endParaRPr lang="en-US" dirty="0"/>
          </a:p>
        </p:txBody>
      </p:sp>
      <p:sp>
        <p:nvSpPr>
          <p:cNvPr id="3" name="Title 2"/>
          <p:cNvSpPr>
            <a:spLocks noGrp="1"/>
          </p:cNvSpPr>
          <p:nvPr>
            <p:ph type="title"/>
          </p:nvPr>
        </p:nvSpPr>
        <p:spPr/>
        <p:txBody>
          <a:bodyPr/>
          <a:lstStyle/>
          <a:p>
            <a:r>
              <a:rPr lang="en-US" dirty="0" smtClean="0"/>
              <a:t>Updating the index the App Uses</a:t>
            </a:r>
            <a:endParaRPr lang="en-US" dirty="0"/>
          </a:p>
        </p:txBody>
      </p:sp>
      <p:sp>
        <p:nvSpPr>
          <p:cNvPr id="4" name="Subtitle 3"/>
          <p:cNvSpPr>
            <a:spLocks noGrp="1"/>
          </p:cNvSpPr>
          <p:nvPr>
            <p:ph type="subTitle" idx="12"/>
          </p:nvPr>
        </p:nvSpPr>
        <p:spPr/>
        <p:txBody>
          <a:bodyPr/>
          <a:lstStyle/>
          <a:p>
            <a:r>
              <a:rPr lang="en-US" dirty="0" smtClean="0"/>
              <a:t>Steps to change sending data from default index to custom index </a:t>
            </a:r>
            <a:endParaRPr lang="en-US" dirty="0"/>
          </a:p>
        </p:txBody>
      </p:sp>
    </p:spTree>
    <p:extLst>
      <p:ext uri="{BB962C8B-B14F-4D97-AF65-F5344CB8AC3E}">
        <p14:creationId xmlns:p14="http://schemas.microsoft.com/office/powerpoint/2010/main" val="176282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debug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1545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sz="quarter" idx="10"/>
            <p:extLst>
              <p:ext uri="{D42A27DB-BD31-4B8C-83A1-F6EECF244321}">
                <p14:modId xmlns:p14="http://schemas.microsoft.com/office/powerpoint/2010/main" val="243164931"/>
              </p:ext>
            </p:extLst>
          </p:nvPr>
        </p:nvGraphicFramePr>
        <p:xfrm>
          <a:off x="341313" y="960438"/>
          <a:ext cx="8461375" cy="114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Enable DEBUG for the Add-on</a:t>
            </a:r>
          </a:p>
        </p:txBody>
      </p:sp>
      <p:sp>
        <p:nvSpPr>
          <p:cNvPr id="6" name="Subtitle 5"/>
          <p:cNvSpPr>
            <a:spLocks noGrp="1"/>
          </p:cNvSpPr>
          <p:nvPr>
            <p:ph type="subTitle" idx="12"/>
          </p:nvPr>
        </p:nvSpPr>
        <p:spPr/>
        <p:txBody>
          <a:bodyPr/>
          <a:lstStyle/>
          <a:p>
            <a:endParaRPr lang="en-US" dirty="0"/>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75564" y="2036436"/>
            <a:ext cx="1983433" cy="2608137"/>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3822" y="2105891"/>
            <a:ext cx="3381169" cy="1847273"/>
          </a:xfrm>
          <a:prstGeom prst="rect">
            <a:avLst/>
          </a:prstGeom>
        </p:spPr>
      </p:pic>
    </p:spTree>
    <p:extLst>
      <p:ext uri="{BB962C8B-B14F-4D97-AF65-F5344CB8AC3E}">
        <p14:creationId xmlns:p14="http://schemas.microsoft.com/office/powerpoint/2010/main" val="40766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 ’main’ and _internal indexes</a:t>
            </a:r>
            <a:endParaRPr lang="en-US" dirty="0"/>
          </a:p>
        </p:txBody>
      </p:sp>
      <p:sp>
        <p:nvSpPr>
          <p:cNvPr id="3" name="Subtitle 2"/>
          <p:cNvSpPr>
            <a:spLocks noGrp="1"/>
          </p:cNvSpPr>
          <p:nvPr>
            <p:ph type="subTitle" idx="1"/>
          </p:nvPr>
        </p:nvSpPr>
        <p:spPr/>
        <p:txBody>
          <a:bodyPr/>
          <a:lstStyle/>
          <a:p>
            <a:r>
              <a:rPr lang="en-US" dirty="0" smtClean="0"/>
              <a:t>Validate to see if data is coming into main index or custom built index.</a:t>
            </a:r>
            <a:endParaRPr lang="en-US" dirty="0"/>
          </a:p>
        </p:txBody>
      </p:sp>
    </p:spTree>
    <p:extLst>
      <p:ext uri="{BB962C8B-B14F-4D97-AF65-F5344CB8AC3E}">
        <p14:creationId xmlns:p14="http://schemas.microsoft.com/office/powerpoint/2010/main" val="52545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1248</TotalTime>
  <Words>1615</Words>
  <Application>Microsoft Macintosh PowerPoint</Application>
  <PresentationFormat>On-screen Show (16:9)</PresentationFormat>
  <Paragraphs>130</Paragraphs>
  <Slides>22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.LucidaGrandeUI</vt:lpstr>
      <vt:lpstr>Arial</vt:lpstr>
      <vt:lpstr>Calibri</vt:lpstr>
      <vt:lpstr>ＭＳ Ｐゴシック</vt:lpstr>
      <vt:lpstr>Splunk2017</vt:lpstr>
      <vt:lpstr>Cooking with AWS and Splunk</vt:lpstr>
      <vt:lpstr>Troubleshoot AWS App</vt:lpstr>
      <vt:lpstr>Index Workflow</vt:lpstr>
      <vt:lpstr>Splunk AWS App Index Workflow </vt:lpstr>
      <vt:lpstr>Sending data to new index not ‘main.’</vt:lpstr>
      <vt:lpstr>Updating the index the App Uses</vt:lpstr>
      <vt:lpstr>Enabling debug</vt:lpstr>
      <vt:lpstr>Enable DEBUG for the Add-on</vt:lpstr>
      <vt:lpstr>Searching ’main’ and _internal indexes</vt:lpstr>
      <vt:lpstr>Search main index</vt:lpstr>
      <vt:lpstr>Search _internal index</vt:lpstr>
      <vt:lpstr>cURL Command for HEC / Lambda Testing</vt:lpstr>
      <vt:lpstr>cURL Command for HEC Testing</vt:lpstr>
      <vt:lpstr>Testing Lambda Function</vt:lpstr>
      <vt:lpstr>Testing Lambda Function</vt:lpstr>
      <vt:lpstr>AWS App Configuration Settings</vt:lpstr>
      <vt:lpstr>Troubleshoot App: Macros</vt:lpstr>
      <vt:lpstr>Troubleshoot App: Saved Searches</vt:lpstr>
      <vt:lpstr>Troubleshoot App: Lookups</vt:lpstr>
      <vt:lpstr>Troubleshoot App: Data Models</vt:lpstr>
      <vt:lpstr>Dashboard Config Fix</vt:lpstr>
      <vt:lpstr>Continue to Module 6 : Cloud Formation Templates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Kamilo Amir</cp:lastModifiedBy>
  <cp:revision>59</cp:revision>
  <dcterms:created xsi:type="dcterms:W3CDTF">2016-06-30T14:45:34Z</dcterms:created>
  <dcterms:modified xsi:type="dcterms:W3CDTF">2018-04-02T16:06:17Z</dcterms:modified>
</cp:coreProperties>
</file>